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7"/>
  </p:notesMasterIdLst>
  <p:handoutMasterIdLst>
    <p:handoutMasterId r:id="rId4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9" r:id="rId25"/>
    <p:sldId id="280" r:id="rId26"/>
    <p:sldId id="303" r:id="rId27"/>
    <p:sldId id="304" r:id="rId28"/>
    <p:sldId id="281" r:id="rId29"/>
    <p:sldId id="285" r:id="rId30"/>
    <p:sldId id="286" r:id="rId31"/>
    <p:sldId id="287" r:id="rId32"/>
    <p:sldId id="282" r:id="rId33"/>
    <p:sldId id="283" r:id="rId34"/>
    <p:sldId id="290" r:id="rId35"/>
    <p:sldId id="291" r:id="rId36"/>
    <p:sldId id="292" r:id="rId37"/>
    <p:sldId id="293" r:id="rId38"/>
    <p:sldId id="284" r:id="rId39"/>
    <p:sldId id="294" r:id="rId40"/>
    <p:sldId id="296" r:id="rId41"/>
    <p:sldId id="297" r:id="rId42"/>
    <p:sldId id="302" r:id="rId43"/>
    <p:sldId id="298" r:id="rId44"/>
    <p:sldId id="300" r:id="rId45"/>
    <p:sldId id="301" r:id="rId46"/>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422" y="-3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05C8BA83-FDE8-4A79-B6E3-6BD12D6D7E96}" type="datetimeFigureOut">
              <a:rPr lang="en-US" smtClean="0"/>
              <a:pPr/>
              <a:t>12/14/2010</a:t>
            </a:fld>
            <a:endParaRPr lang="en-US"/>
          </a:p>
        </p:txBody>
      </p:sp>
      <p:sp>
        <p:nvSpPr>
          <p:cNvPr id="4" name="Footer Placeholder 3"/>
          <p:cNvSpPr>
            <a:spLocks noGrp="1"/>
          </p:cNvSpPr>
          <p:nvPr>
            <p:ph type="ftr" sz="quarter" idx="2"/>
          </p:nvPr>
        </p:nvSpPr>
        <p:spPr>
          <a:xfrm>
            <a:off x="0" y="8916988"/>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6988"/>
            <a:ext cx="3078163" cy="469900"/>
          </a:xfrm>
          <a:prstGeom prst="rect">
            <a:avLst/>
          </a:prstGeom>
        </p:spPr>
        <p:txBody>
          <a:bodyPr vert="horz" lIns="91440" tIns="45720" rIns="91440" bIns="45720" rtlCol="0" anchor="b"/>
          <a:lstStyle>
            <a:lvl1pPr algn="r">
              <a:defRPr sz="1200"/>
            </a:lvl1pPr>
          </a:lstStyle>
          <a:p>
            <a:fld id="{69D39691-E63A-471F-8779-9F9132F275D2}" type="slidenum">
              <a:rPr lang="en-US" smtClean="0"/>
              <a:pPr/>
              <a:t>‹#›</a:t>
            </a:fld>
            <a:endParaRPr lang="en-US"/>
          </a:p>
        </p:txBody>
      </p:sp>
    </p:spTree>
    <p:extLst>
      <p:ext uri="{BB962C8B-B14F-4D97-AF65-F5344CB8AC3E}">
        <p14:creationId xmlns="" xmlns:p14="http://schemas.microsoft.com/office/powerpoint/2010/main" val="151138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419780CC-C5A1-44CD-9180-BAFC181F911C}" type="datetimeFigureOut">
              <a:rPr lang="en-US" smtClean="0"/>
              <a:pPr/>
              <a:t>12/14/2010</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3883A674-4A26-4A18-B8DB-0724B3721526}" type="slidenum">
              <a:rPr lang="en-US" smtClean="0"/>
              <a:pPr/>
              <a:t>‹#›</a:t>
            </a:fld>
            <a:endParaRPr lang="en-US"/>
          </a:p>
        </p:txBody>
      </p:sp>
    </p:spTree>
    <p:extLst>
      <p:ext uri="{BB962C8B-B14F-4D97-AF65-F5344CB8AC3E}">
        <p14:creationId xmlns="" xmlns:p14="http://schemas.microsoft.com/office/powerpoint/2010/main" val="1925192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a:t>
            </a:fld>
            <a:endParaRPr lang="en-US"/>
          </a:p>
        </p:txBody>
      </p:sp>
    </p:spTree>
    <p:extLst>
      <p:ext uri="{BB962C8B-B14F-4D97-AF65-F5344CB8AC3E}">
        <p14:creationId xmlns="" xmlns:p14="http://schemas.microsoft.com/office/powerpoint/2010/main" val="102695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10</a:t>
            </a:fld>
            <a:endParaRPr lang="en-US"/>
          </a:p>
        </p:txBody>
      </p:sp>
    </p:spTree>
    <p:extLst>
      <p:ext uri="{BB962C8B-B14F-4D97-AF65-F5344CB8AC3E}">
        <p14:creationId xmlns="" xmlns:p14="http://schemas.microsoft.com/office/powerpoint/2010/main" val="2869374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11</a:t>
            </a:fld>
            <a:endParaRPr lang="en-US"/>
          </a:p>
        </p:txBody>
      </p:sp>
    </p:spTree>
    <p:extLst>
      <p:ext uri="{BB962C8B-B14F-4D97-AF65-F5344CB8AC3E}">
        <p14:creationId xmlns="" xmlns:p14="http://schemas.microsoft.com/office/powerpoint/2010/main" val="1418759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12</a:t>
            </a:fld>
            <a:endParaRPr lang="en-US"/>
          </a:p>
        </p:txBody>
      </p:sp>
    </p:spTree>
    <p:extLst>
      <p:ext uri="{BB962C8B-B14F-4D97-AF65-F5344CB8AC3E}">
        <p14:creationId xmlns="" xmlns:p14="http://schemas.microsoft.com/office/powerpoint/2010/main" val="2088644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13</a:t>
            </a:fld>
            <a:endParaRPr lang="en-US"/>
          </a:p>
        </p:txBody>
      </p:sp>
    </p:spTree>
    <p:extLst>
      <p:ext uri="{BB962C8B-B14F-4D97-AF65-F5344CB8AC3E}">
        <p14:creationId xmlns="" xmlns:p14="http://schemas.microsoft.com/office/powerpoint/2010/main" val="37900480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14</a:t>
            </a:fld>
            <a:endParaRPr lang="en-US"/>
          </a:p>
        </p:txBody>
      </p:sp>
    </p:spTree>
    <p:extLst>
      <p:ext uri="{BB962C8B-B14F-4D97-AF65-F5344CB8AC3E}">
        <p14:creationId xmlns="" xmlns:p14="http://schemas.microsoft.com/office/powerpoint/2010/main" val="1488717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15</a:t>
            </a:fld>
            <a:endParaRPr lang="en-US"/>
          </a:p>
        </p:txBody>
      </p:sp>
    </p:spTree>
    <p:extLst>
      <p:ext uri="{BB962C8B-B14F-4D97-AF65-F5344CB8AC3E}">
        <p14:creationId xmlns="" xmlns:p14="http://schemas.microsoft.com/office/powerpoint/2010/main" val="2315454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16</a:t>
            </a:fld>
            <a:endParaRPr lang="en-US"/>
          </a:p>
        </p:txBody>
      </p:sp>
    </p:spTree>
    <p:extLst>
      <p:ext uri="{BB962C8B-B14F-4D97-AF65-F5344CB8AC3E}">
        <p14:creationId xmlns="" xmlns:p14="http://schemas.microsoft.com/office/powerpoint/2010/main" val="12752809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17</a:t>
            </a:fld>
            <a:endParaRPr lang="en-US"/>
          </a:p>
        </p:txBody>
      </p:sp>
    </p:spTree>
    <p:extLst>
      <p:ext uri="{BB962C8B-B14F-4D97-AF65-F5344CB8AC3E}">
        <p14:creationId xmlns="" xmlns:p14="http://schemas.microsoft.com/office/powerpoint/2010/main" val="19251882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18</a:t>
            </a:fld>
            <a:endParaRPr lang="en-US"/>
          </a:p>
        </p:txBody>
      </p:sp>
    </p:spTree>
    <p:extLst>
      <p:ext uri="{BB962C8B-B14F-4D97-AF65-F5344CB8AC3E}">
        <p14:creationId xmlns="" xmlns:p14="http://schemas.microsoft.com/office/powerpoint/2010/main" val="3975856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19</a:t>
            </a:fld>
            <a:endParaRPr lang="en-US"/>
          </a:p>
        </p:txBody>
      </p:sp>
    </p:spTree>
    <p:extLst>
      <p:ext uri="{BB962C8B-B14F-4D97-AF65-F5344CB8AC3E}">
        <p14:creationId xmlns="" xmlns:p14="http://schemas.microsoft.com/office/powerpoint/2010/main" val="3982979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a:t>
            </a:fld>
            <a:endParaRPr lang="en-US"/>
          </a:p>
        </p:txBody>
      </p:sp>
    </p:spTree>
    <p:extLst>
      <p:ext uri="{BB962C8B-B14F-4D97-AF65-F5344CB8AC3E}">
        <p14:creationId xmlns="" xmlns:p14="http://schemas.microsoft.com/office/powerpoint/2010/main" val="3244388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20</a:t>
            </a:fld>
            <a:endParaRPr lang="en-US"/>
          </a:p>
        </p:txBody>
      </p:sp>
    </p:spTree>
    <p:extLst>
      <p:ext uri="{BB962C8B-B14F-4D97-AF65-F5344CB8AC3E}">
        <p14:creationId xmlns="" xmlns:p14="http://schemas.microsoft.com/office/powerpoint/2010/main" val="2432392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21</a:t>
            </a:fld>
            <a:endParaRPr lang="en-US"/>
          </a:p>
        </p:txBody>
      </p:sp>
    </p:spTree>
    <p:extLst>
      <p:ext uri="{BB962C8B-B14F-4D97-AF65-F5344CB8AC3E}">
        <p14:creationId xmlns="" xmlns:p14="http://schemas.microsoft.com/office/powerpoint/2010/main" val="38051549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22</a:t>
            </a:fld>
            <a:endParaRPr lang="en-US"/>
          </a:p>
        </p:txBody>
      </p:sp>
    </p:spTree>
    <p:extLst>
      <p:ext uri="{BB962C8B-B14F-4D97-AF65-F5344CB8AC3E}">
        <p14:creationId xmlns="" xmlns:p14="http://schemas.microsoft.com/office/powerpoint/2010/main" val="15665098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23</a:t>
            </a:fld>
            <a:endParaRPr lang="en-US"/>
          </a:p>
        </p:txBody>
      </p:sp>
    </p:spTree>
    <p:extLst>
      <p:ext uri="{BB962C8B-B14F-4D97-AF65-F5344CB8AC3E}">
        <p14:creationId xmlns="" xmlns:p14="http://schemas.microsoft.com/office/powerpoint/2010/main" val="41100673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24</a:t>
            </a:fld>
            <a:endParaRPr lang="en-US"/>
          </a:p>
        </p:txBody>
      </p:sp>
    </p:spTree>
    <p:extLst>
      <p:ext uri="{BB962C8B-B14F-4D97-AF65-F5344CB8AC3E}">
        <p14:creationId xmlns="" xmlns:p14="http://schemas.microsoft.com/office/powerpoint/2010/main" val="17839522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25</a:t>
            </a:fld>
            <a:endParaRPr lang="en-US"/>
          </a:p>
        </p:txBody>
      </p:sp>
    </p:spTree>
    <p:extLst>
      <p:ext uri="{BB962C8B-B14F-4D97-AF65-F5344CB8AC3E}">
        <p14:creationId xmlns="" xmlns:p14="http://schemas.microsoft.com/office/powerpoint/2010/main" val="41368519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26</a:t>
            </a:fld>
            <a:endParaRPr lang="en-US"/>
          </a:p>
        </p:txBody>
      </p:sp>
    </p:spTree>
    <p:extLst>
      <p:ext uri="{BB962C8B-B14F-4D97-AF65-F5344CB8AC3E}">
        <p14:creationId xmlns="" xmlns:p14="http://schemas.microsoft.com/office/powerpoint/2010/main" val="33374869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27</a:t>
            </a:fld>
            <a:endParaRPr lang="en-US"/>
          </a:p>
        </p:txBody>
      </p:sp>
    </p:spTree>
    <p:extLst>
      <p:ext uri="{BB962C8B-B14F-4D97-AF65-F5344CB8AC3E}">
        <p14:creationId xmlns="" xmlns:p14="http://schemas.microsoft.com/office/powerpoint/2010/main" val="32879344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28</a:t>
            </a:fld>
            <a:endParaRPr lang="en-US"/>
          </a:p>
        </p:txBody>
      </p:sp>
    </p:spTree>
    <p:extLst>
      <p:ext uri="{BB962C8B-B14F-4D97-AF65-F5344CB8AC3E}">
        <p14:creationId xmlns="" xmlns:p14="http://schemas.microsoft.com/office/powerpoint/2010/main" val="14097865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29</a:t>
            </a:fld>
            <a:endParaRPr lang="en-US"/>
          </a:p>
        </p:txBody>
      </p:sp>
    </p:spTree>
    <p:extLst>
      <p:ext uri="{BB962C8B-B14F-4D97-AF65-F5344CB8AC3E}">
        <p14:creationId xmlns="" xmlns:p14="http://schemas.microsoft.com/office/powerpoint/2010/main" val="797610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a:t>
            </a:fld>
            <a:endParaRPr lang="en-US"/>
          </a:p>
        </p:txBody>
      </p:sp>
    </p:spTree>
    <p:extLst>
      <p:ext uri="{BB962C8B-B14F-4D97-AF65-F5344CB8AC3E}">
        <p14:creationId xmlns="" xmlns:p14="http://schemas.microsoft.com/office/powerpoint/2010/main" val="24378309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30</a:t>
            </a:fld>
            <a:endParaRPr lang="en-US"/>
          </a:p>
        </p:txBody>
      </p:sp>
    </p:spTree>
    <p:extLst>
      <p:ext uri="{BB962C8B-B14F-4D97-AF65-F5344CB8AC3E}">
        <p14:creationId xmlns="" xmlns:p14="http://schemas.microsoft.com/office/powerpoint/2010/main" val="12594874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31</a:t>
            </a:fld>
            <a:endParaRPr lang="en-US"/>
          </a:p>
        </p:txBody>
      </p:sp>
    </p:spTree>
    <p:extLst>
      <p:ext uri="{BB962C8B-B14F-4D97-AF65-F5344CB8AC3E}">
        <p14:creationId xmlns="" xmlns:p14="http://schemas.microsoft.com/office/powerpoint/2010/main" val="37267874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32</a:t>
            </a:fld>
            <a:endParaRPr lang="en-US"/>
          </a:p>
        </p:txBody>
      </p:sp>
    </p:spTree>
    <p:extLst>
      <p:ext uri="{BB962C8B-B14F-4D97-AF65-F5344CB8AC3E}">
        <p14:creationId xmlns="" xmlns:p14="http://schemas.microsoft.com/office/powerpoint/2010/main" val="19991140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33</a:t>
            </a:fld>
            <a:endParaRPr lang="en-US"/>
          </a:p>
        </p:txBody>
      </p:sp>
    </p:spTree>
    <p:extLst>
      <p:ext uri="{BB962C8B-B14F-4D97-AF65-F5344CB8AC3E}">
        <p14:creationId xmlns="" xmlns:p14="http://schemas.microsoft.com/office/powerpoint/2010/main" val="34108045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34</a:t>
            </a:fld>
            <a:endParaRPr lang="en-US"/>
          </a:p>
        </p:txBody>
      </p:sp>
    </p:spTree>
    <p:extLst>
      <p:ext uri="{BB962C8B-B14F-4D97-AF65-F5344CB8AC3E}">
        <p14:creationId xmlns="" xmlns:p14="http://schemas.microsoft.com/office/powerpoint/2010/main" val="18669893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35</a:t>
            </a:fld>
            <a:endParaRPr lang="en-US"/>
          </a:p>
        </p:txBody>
      </p:sp>
    </p:spTree>
    <p:extLst>
      <p:ext uri="{BB962C8B-B14F-4D97-AF65-F5344CB8AC3E}">
        <p14:creationId xmlns="" xmlns:p14="http://schemas.microsoft.com/office/powerpoint/2010/main" val="34609463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36</a:t>
            </a:fld>
            <a:endParaRPr lang="en-US"/>
          </a:p>
        </p:txBody>
      </p:sp>
    </p:spTree>
    <p:extLst>
      <p:ext uri="{BB962C8B-B14F-4D97-AF65-F5344CB8AC3E}">
        <p14:creationId xmlns="" xmlns:p14="http://schemas.microsoft.com/office/powerpoint/2010/main" val="22511128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37</a:t>
            </a:fld>
            <a:endParaRPr lang="en-US"/>
          </a:p>
        </p:txBody>
      </p:sp>
    </p:spTree>
    <p:extLst>
      <p:ext uri="{BB962C8B-B14F-4D97-AF65-F5344CB8AC3E}">
        <p14:creationId xmlns="" xmlns:p14="http://schemas.microsoft.com/office/powerpoint/2010/main" val="114123849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38</a:t>
            </a:fld>
            <a:endParaRPr lang="en-US"/>
          </a:p>
        </p:txBody>
      </p:sp>
    </p:spTree>
    <p:extLst>
      <p:ext uri="{BB962C8B-B14F-4D97-AF65-F5344CB8AC3E}">
        <p14:creationId xmlns="" xmlns:p14="http://schemas.microsoft.com/office/powerpoint/2010/main" val="554563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39</a:t>
            </a:fld>
            <a:endParaRPr lang="en-US"/>
          </a:p>
        </p:txBody>
      </p:sp>
    </p:spTree>
    <p:extLst>
      <p:ext uri="{BB962C8B-B14F-4D97-AF65-F5344CB8AC3E}">
        <p14:creationId xmlns="" xmlns:p14="http://schemas.microsoft.com/office/powerpoint/2010/main" val="2085311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4</a:t>
            </a:fld>
            <a:endParaRPr lang="en-US"/>
          </a:p>
        </p:txBody>
      </p:sp>
    </p:spTree>
    <p:extLst>
      <p:ext uri="{BB962C8B-B14F-4D97-AF65-F5344CB8AC3E}">
        <p14:creationId xmlns="" xmlns:p14="http://schemas.microsoft.com/office/powerpoint/2010/main" val="41963759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40</a:t>
            </a:fld>
            <a:endParaRPr lang="en-US"/>
          </a:p>
        </p:txBody>
      </p:sp>
    </p:spTree>
    <p:extLst>
      <p:ext uri="{BB962C8B-B14F-4D97-AF65-F5344CB8AC3E}">
        <p14:creationId xmlns="" xmlns:p14="http://schemas.microsoft.com/office/powerpoint/2010/main" val="35035354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41</a:t>
            </a:fld>
            <a:endParaRPr lang="en-US"/>
          </a:p>
        </p:txBody>
      </p:sp>
    </p:spTree>
    <p:extLst>
      <p:ext uri="{BB962C8B-B14F-4D97-AF65-F5344CB8AC3E}">
        <p14:creationId xmlns="" xmlns:p14="http://schemas.microsoft.com/office/powerpoint/2010/main" val="40041292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42</a:t>
            </a:fld>
            <a:endParaRPr lang="en-US"/>
          </a:p>
        </p:txBody>
      </p:sp>
    </p:spTree>
    <p:extLst>
      <p:ext uri="{BB962C8B-B14F-4D97-AF65-F5344CB8AC3E}">
        <p14:creationId xmlns="" xmlns:p14="http://schemas.microsoft.com/office/powerpoint/2010/main" val="12187003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43</a:t>
            </a:fld>
            <a:endParaRPr lang="en-US"/>
          </a:p>
        </p:txBody>
      </p:sp>
    </p:spTree>
    <p:extLst>
      <p:ext uri="{BB962C8B-B14F-4D97-AF65-F5344CB8AC3E}">
        <p14:creationId xmlns="" xmlns:p14="http://schemas.microsoft.com/office/powerpoint/2010/main" val="8997666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44</a:t>
            </a:fld>
            <a:endParaRPr lang="en-US"/>
          </a:p>
        </p:txBody>
      </p:sp>
    </p:spTree>
    <p:extLst>
      <p:ext uri="{BB962C8B-B14F-4D97-AF65-F5344CB8AC3E}">
        <p14:creationId xmlns="" xmlns:p14="http://schemas.microsoft.com/office/powerpoint/2010/main" val="16058456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45</a:t>
            </a:fld>
            <a:endParaRPr lang="en-US"/>
          </a:p>
        </p:txBody>
      </p:sp>
    </p:spTree>
    <p:extLst>
      <p:ext uri="{BB962C8B-B14F-4D97-AF65-F5344CB8AC3E}">
        <p14:creationId xmlns="" xmlns:p14="http://schemas.microsoft.com/office/powerpoint/2010/main" val="4000090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5</a:t>
            </a:fld>
            <a:endParaRPr lang="en-US"/>
          </a:p>
        </p:txBody>
      </p:sp>
    </p:spTree>
    <p:extLst>
      <p:ext uri="{BB962C8B-B14F-4D97-AF65-F5344CB8AC3E}">
        <p14:creationId xmlns="" xmlns:p14="http://schemas.microsoft.com/office/powerpoint/2010/main" val="3022835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6</a:t>
            </a:fld>
            <a:endParaRPr lang="en-US"/>
          </a:p>
        </p:txBody>
      </p:sp>
    </p:spTree>
    <p:extLst>
      <p:ext uri="{BB962C8B-B14F-4D97-AF65-F5344CB8AC3E}">
        <p14:creationId xmlns="" xmlns:p14="http://schemas.microsoft.com/office/powerpoint/2010/main" val="3299802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7</a:t>
            </a:fld>
            <a:endParaRPr lang="en-US"/>
          </a:p>
        </p:txBody>
      </p:sp>
    </p:spTree>
    <p:extLst>
      <p:ext uri="{BB962C8B-B14F-4D97-AF65-F5344CB8AC3E}">
        <p14:creationId xmlns="" xmlns:p14="http://schemas.microsoft.com/office/powerpoint/2010/main" val="4084964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8</a:t>
            </a:fld>
            <a:endParaRPr lang="en-US"/>
          </a:p>
        </p:txBody>
      </p:sp>
    </p:spTree>
    <p:extLst>
      <p:ext uri="{BB962C8B-B14F-4D97-AF65-F5344CB8AC3E}">
        <p14:creationId xmlns="" xmlns:p14="http://schemas.microsoft.com/office/powerpoint/2010/main" val="3475638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83A674-4A26-4A18-B8DB-0724B3721526}" type="slidenum">
              <a:rPr lang="en-US" smtClean="0"/>
              <a:pPr/>
              <a:t>9</a:t>
            </a:fld>
            <a:endParaRPr lang="en-US"/>
          </a:p>
        </p:txBody>
      </p:sp>
    </p:spTree>
    <p:extLst>
      <p:ext uri="{BB962C8B-B14F-4D97-AF65-F5344CB8AC3E}">
        <p14:creationId xmlns="" xmlns:p14="http://schemas.microsoft.com/office/powerpoint/2010/main" val="2391389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AD9FC39C-12CA-4CE9-A7A9-AFF273A80572}" type="datetimeFigureOut">
              <a:rPr lang="en-US" smtClean="0"/>
              <a:pPr/>
              <a:t>12/14/2010</a:t>
            </a:fld>
            <a:endParaRPr lang="en-US"/>
          </a:p>
        </p:txBody>
      </p:sp>
      <p:sp>
        <p:nvSpPr>
          <p:cNvPr id="23" name="Slide Number Placeholder 22"/>
          <p:cNvSpPr>
            <a:spLocks noGrp="1"/>
          </p:cNvSpPr>
          <p:nvPr>
            <p:ph type="sldNum" sz="quarter" idx="11"/>
          </p:nvPr>
        </p:nvSpPr>
        <p:spPr/>
        <p:txBody>
          <a:bodyPr/>
          <a:lstStyle/>
          <a:p>
            <a:fld id="{B4F53877-7276-4C2E-8616-4D2239DB818A}" type="slidenum">
              <a:rPr lang="en-US" smtClean="0"/>
              <a:pPr/>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FC39C-12CA-4CE9-A7A9-AFF273A80572}"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53877-7276-4C2E-8616-4D2239DB818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9FC39C-12CA-4CE9-A7A9-AFF273A80572}"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F53877-7276-4C2E-8616-4D2239DB818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AD9FC39C-12CA-4CE9-A7A9-AFF273A80572}" type="datetimeFigureOut">
              <a:rPr lang="en-US" smtClean="0"/>
              <a:pPr/>
              <a:t>12/14/2010</a:t>
            </a:fld>
            <a:endParaRPr lang="en-US"/>
          </a:p>
        </p:txBody>
      </p:sp>
      <p:sp>
        <p:nvSpPr>
          <p:cNvPr id="19" name="Slide Number Placeholder 18"/>
          <p:cNvSpPr>
            <a:spLocks noGrp="1"/>
          </p:cNvSpPr>
          <p:nvPr>
            <p:ph type="sldNum" sz="quarter" idx="15"/>
          </p:nvPr>
        </p:nvSpPr>
        <p:spPr/>
        <p:txBody>
          <a:bodyPr/>
          <a:lstStyle/>
          <a:p>
            <a:fld id="{B4F53877-7276-4C2E-8616-4D2239DB818A}" type="slidenum">
              <a:rPr lang="en-US" smtClean="0"/>
              <a:pPr/>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AD9FC39C-12CA-4CE9-A7A9-AFF273A80572}" type="datetimeFigureOut">
              <a:rPr lang="en-US" smtClean="0"/>
              <a:pPr/>
              <a:t>12/14/2010</a:t>
            </a:fld>
            <a:endParaRPr lang="en-US"/>
          </a:p>
        </p:txBody>
      </p:sp>
      <p:sp>
        <p:nvSpPr>
          <p:cNvPr id="20" name="Slide Number Placeholder 19"/>
          <p:cNvSpPr>
            <a:spLocks noGrp="1"/>
          </p:cNvSpPr>
          <p:nvPr>
            <p:ph type="sldNum" sz="quarter" idx="11"/>
          </p:nvPr>
        </p:nvSpPr>
        <p:spPr/>
        <p:txBody>
          <a:bodyPr/>
          <a:lstStyle/>
          <a:p>
            <a:fld id="{B4F53877-7276-4C2E-8616-4D2239DB818A}" type="slidenum">
              <a:rPr lang="en-US" smtClean="0"/>
              <a:pPr/>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AD9FC39C-12CA-4CE9-A7A9-AFF273A80572}" type="datetimeFigureOut">
              <a:rPr lang="en-US" smtClean="0"/>
              <a:pPr/>
              <a:t>12/14/2010</a:t>
            </a:fld>
            <a:endParaRPr lang="en-US"/>
          </a:p>
        </p:txBody>
      </p:sp>
      <p:sp>
        <p:nvSpPr>
          <p:cNvPr id="25" name="Slide Number Placeholder 24"/>
          <p:cNvSpPr>
            <a:spLocks noGrp="1"/>
          </p:cNvSpPr>
          <p:nvPr>
            <p:ph type="sldNum" sz="quarter" idx="16"/>
          </p:nvPr>
        </p:nvSpPr>
        <p:spPr/>
        <p:txBody>
          <a:bodyPr/>
          <a:lstStyle/>
          <a:p>
            <a:fld id="{B4F53877-7276-4C2E-8616-4D2239DB818A}" type="slidenum">
              <a:rPr lang="en-US" smtClean="0"/>
              <a:pPr/>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AD9FC39C-12CA-4CE9-A7A9-AFF273A80572}" type="datetimeFigureOut">
              <a:rPr lang="en-US" smtClean="0"/>
              <a:pPr/>
              <a:t>12/14/2010</a:t>
            </a:fld>
            <a:endParaRPr lang="en-US"/>
          </a:p>
        </p:txBody>
      </p:sp>
      <p:sp>
        <p:nvSpPr>
          <p:cNvPr id="24" name="Slide Number Placeholder 23"/>
          <p:cNvSpPr>
            <a:spLocks noGrp="1"/>
          </p:cNvSpPr>
          <p:nvPr>
            <p:ph type="sldNum" sz="quarter" idx="17"/>
          </p:nvPr>
        </p:nvSpPr>
        <p:spPr/>
        <p:txBody>
          <a:bodyPr/>
          <a:lstStyle/>
          <a:p>
            <a:fld id="{B4F53877-7276-4C2E-8616-4D2239DB818A}" type="slidenum">
              <a:rPr lang="en-US" smtClean="0"/>
              <a:pPr/>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AD9FC39C-12CA-4CE9-A7A9-AFF273A80572}" type="datetimeFigureOut">
              <a:rPr lang="en-US" smtClean="0"/>
              <a:pPr/>
              <a:t>12/14/2010</a:t>
            </a:fld>
            <a:endParaRPr lang="en-US"/>
          </a:p>
        </p:txBody>
      </p:sp>
      <p:sp>
        <p:nvSpPr>
          <p:cNvPr id="14" name="Slide Number Placeholder 13"/>
          <p:cNvSpPr>
            <a:spLocks noGrp="1"/>
          </p:cNvSpPr>
          <p:nvPr>
            <p:ph type="sldNum" sz="quarter" idx="11"/>
          </p:nvPr>
        </p:nvSpPr>
        <p:spPr/>
        <p:txBody>
          <a:bodyPr/>
          <a:lstStyle/>
          <a:p>
            <a:fld id="{B4F53877-7276-4C2E-8616-4D2239DB818A}" type="slidenum">
              <a:rPr lang="en-US" smtClean="0"/>
              <a:pPr/>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D9FC39C-12CA-4CE9-A7A9-AFF273A80572}" type="datetimeFigureOut">
              <a:rPr lang="en-US" smtClean="0"/>
              <a:pPr/>
              <a:t>12/14/2010</a:t>
            </a:fld>
            <a:endParaRPr lang="en-US"/>
          </a:p>
        </p:txBody>
      </p:sp>
      <p:sp>
        <p:nvSpPr>
          <p:cNvPr id="12" name="Slide Number Placeholder 11"/>
          <p:cNvSpPr>
            <a:spLocks noGrp="1"/>
          </p:cNvSpPr>
          <p:nvPr>
            <p:ph type="sldNum" sz="quarter" idx="11"/>
          </p:nvPr>
        </p:nvSpPr>
        <p:spPr/>
        <p:txBody>
          <a:bodyPr/>
          <a:lstStyle/>
          <a:p>
            <a:fld id="{B4F53877-7276-4C2E-8616-4D2239DB818A}" type="slidenum">
              <a:rPr lang="en-US" smtClean="0"/>
              <a:pPr/>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AD9FC39C-12CA-4CE9-A7A9-AFF273A80572}" type="datetimeFigureOut">
              <a:rPr lang="en-US" smtClean="0"/>
              <a:pPr/>
              <a:t>12/14/2010</a:t>
            </a:fld>
            <a:endParaRPr lang="en-US"/>
          </a:p>
        </p:txBody>
      </p:sp>
      <p:sp>
        <p:nvSpPr>
          <p:cNvPr id="18" name="Slide Number Placeholder 17"/>
          <p:cNvSpPr>
            <a:spLocks noGrp="1"/>
          </p:cNvSpPr>
          <p:nvPr>
            <p:ph type="sldNum" sz="quarter" idx="16"/>
          </p:nvPr>
        </p:nvSpPr>
        <p:spPr/>
        <p:txBody>
          <a:bodyPr/>
          <a:lstStyle/>
          <a:p>
            <a:fld id="{B4F53877-7276-4C2E-8616-4D2239DB818A}" type="slidenum">
              <a:rPr lang="en-US" smtClean="0"/>
              <a:pPr/>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AD9FC39C-12CA-4CE9-A7A9-AFF273A80572}" type="datetimeFigureOut">
              <a:rPr lang="en-US" smtClean="0"/>
              <a:pPr/>
              <a:t>12/14/2010</a:t>
            </a:fld>
            <a:endParaRPr lang="en-US"/>
          </a:p>
        </p:txBody>
      </p:sp>
      <p:sp>
        <p:nvSpPr>
          <p:cNvPr id="20" name="Slide Number Placeholder 19"/>
          <p:cNvSpPr>
            <a:spLocks noGrp="1"/>
          </p:cNvSpPr>
          <p:nvPr>
            <p:ph type="sldNum" sz="quarter" idx="15"/>
          </p:nvPr>
        </p:nvSpPr>
        <p:spPr/>
        <p:txBody>
          <a:bodyPr/>
          <a:lstStyle/>
          <a:p>
            <a:fld id="{B4F53877-7276-4C2E-8616-4D2239DB818A}" type="slidenum">
              <a:rPr lang="en-US" smtClean="0"/>
              <a:pPr/>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AD9FC39C-12CA-4CE9-A7A9-AFF273A80572}" type="datetimeFigureOut">
              <a:rPr lang="en-US" smtClean="0"/>
              <a:pPr/>
              <a:t>12/14/2010</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B4F53877-7276-4C2E-8616-4D2239DB818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youtube.com/watch?v=wLoslN6d3Ec"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Stefanie Vorleiter</a:t>
            </a:r>
            <a:endParaRPr lang="en-US" dirty="0"/>
          </a:p>
        </p:txBody>
      </p:sp>
      <p:sp>
        <p:nvSpPr>
          <p:cNvPr id="2" name="Title 1"/>
          <p:cNvSpPr>
            <a:spLocks noGrp="1"/>
          </p:cNvSpPr>
          <p:nvPr>
            <p:ph type="title"/>
          </p:nvPr>
        </p:nvSpPr>
        <p:spPr/>
        <p:txBody>
          <a:bodyPr/>
          <a:lstStyle/>
          <a:p>
            <a:r>
              <a:rPr lang="en-US" dirty="0" smtClean="0"/>
              <a:t>The Genetics of Viruses and Bacteria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Protein shells enclosing the viral genome is the </a:t>
            </a:r>
            <a:r>
              <a:rPr lang="en-US" sz="2000" dirty="0" smtClean="0">
                <a:solidFill>
                  <a:srgbClr val="FF0000"/>
                </a:solidFill>
              </a:rPr>
              <a:t>capsid.</a:t>
            </a:r>
          </a:p>
          <a:p>
            <a:r>
              <a:rPr lang="en-US" sz="2000" dirty="0" smtClean="0"/>
              <a:t>Depending on the type they are: capsids can be rod-shaped, polyhedral, or more complex (T4).</a:t>
            </a:r>
          </a:p>
          <a:p>
            <a:r>
              <a:rPr lang="en-US" sz="2000" dirty="0" smtClean="0"/>
              <a:t>Capsids are made from protein subunits, capsomeres.</a:t>
            </a:r>
          </a:p>
          <a:p>
            <a:pPr marL="285750" indent="-285750"/>
            <a:r>
              <a:rPr lang="en-US" sz="2000" dirty="0"/>
              <a:t>The most complex Capsids are those viruses that infect bacteria, called bacteriophages</a:t>
            </a:r>
            <a:r>
              <a:rPr lang="en-US" sz="2000" dirty="0" smtClean="0"/>
              <a:t>.—E. Coli</a:t>
            </a:r>
          </a:p>
          <a:p>
            <a:r>
              <a:rPr lang="en-US" sz="2000" b="1" dirty="0" smtClean="0">
                <a:solidFill>
                  <a:srgbClr val="FF0000"/>
                </a:solidFill>
              </a:rPr>
              <a:t>Viral Envelopes are derived from the membrane of the host cell and made up of proteins and glycoproteins</a:t>
            </a:r>
            <a:r>
              <a:rPr lang="en-US" sz="2000" b="1" dirty="0" smtClean="0"/>
              <a:t>.</a:t>
            </a:r>
            <a:endParaRPr lang="en-US" sz="2000" b="1" dirty="0"/>
          </a:p>
        </p:txBody>
      </p:sp>
      <p:sp>
        <p:nvSpPr>
          <p:cNvPr id="2" name="Title 1"/>
          <p:cNvSpPr>
            <a:spLocks noGrp="1"/>
          </p:cNvSpPr>
          <p:nvPr>
            <p:ph type="title"/>
          </p:nvPr>
        </p:nvSpPr>
        <p:spPr/>
        <p:txBody>
          <a:bodyPr>
            <a:normAutofit fontScale="90000"/>
          </a:bodyPr>
          <a:lstStyle/>
          <a:p>
            <a:r>
              <a:rPr lang="en-US" sz="4000" dirty="0" smtClean="0"/>
              <a:t>Structures of Viruses: </a:t>
            </a:r>
            <a:r>
              <a:rPr lang="en-US" sz="3100" dirty="0" smtClean="0"/>
              <a:t>Capsids and Envelopes</a:t>
            </a:r>
            <a:endParaRPr lang="en-US" sz="31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19_03-ViralStructure-U"/>
          <p:cNvPicPr>
            <a:picLocks noGrp="1" noChangeAspect="1" noChangeArrowheads="1"/>
          </p:cNvPicPr>
          <p:nvPr>
            <p:ph sz="quarter" idx="13"/>
          </p:nvPr>
        </p:nvPicPr>
        <p:blipFill>
          <a:blip r:embed="rId3" cstate="print"/>
          <a:srcRect/>
          <a:stretch>
            <a:fillRect/>
          </a:stretch>
        </p:blipFill>
        <p:spPr bwMode="auto">
          <a:xfrm>
            <a:off x="117383" y="685800"/>
            <a:ext cx="9000459" cy="55114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a:buNone/>
            </a:pPr>
            <a:r>
              <a:rPr lang="en-US" sz="2400" dirty="0" smtClean="0"/>
              <a:t>Viruses reproduce only within a host cell.</a:t>
            </a:r>
          </a:p>
          <a:p>
            <a:pPr>
              <a:buNone/>
            </a:pPr>
            <a:r>
              <a:rPr lang="en-US" sz="2400" dirty="0" smtClean="0"/>
              <a:t>An isolated </a:t>
            </a:r>
            <a:r>
              <a:rPr lang="en-US" sz="2400" dirty="0"/>
              <a:t>v</a:t>
            </a:r>
            <a:r>
              <a:rPr lang="en-US" sz="2400" dirty="0" smtClean="0"/>
              <a:t>irus cannot do anything but infect its appropriate host cell.</a:t>
            </a:r>
          </a:p>
          <a:p>
            <a:pPr>
              <a:buNone/>
            </a:pPr>
            <a:r>
              <a:rPr lang="en-US" sz="2400" dirty="0" smtClean="0"/>
              <a:t>Viruses lack metabolic enzymes, ribosome's, etc..</a:t>
            </a:r>
          </a:p>
          <a:p>
            <a:pPr>
              <a:buNone/>
            </a:pPr>
            <a:r>
              <a:rPr lang="en-US" sz="2400" dirty="0" smtClean="0"/>
              <a:t>Each virus can only infect a limited amount of host cells called its </a:t>
            </a:r>
            <a:r>
              <a:rPr lang="en-US" sz="2400" b="1" dirty="0" smtClean="0">
                <a:solidFill>
                  <a:srgbClr val="FF0000"/>
                </a:solidFill>
              </a:rPr>
              <a:t>host range</a:t>
            </a:r>
            <a:r>
              <a:rPr lang="en-US" sz="2400" dirty="0" smtClean="0"/>
              <a:t>. </a:t>
            </a:r>
            <a:endParaRPr lang="en-US" sz="2400" dirty="0"/>
          </a:p>
          <a:p>
            <a:pPr>
              <a:buNone/>
            </a:pPr>
            <a:r>
              <a:rPr lang="en-US" sz="2400" b="1" dirty="0" smtClean="0">
                <a:solidFill>
                  <a:srgbClr val="FF0000"/>
                </a:solidFill>
              </a:rPr>
              <a:t>The host range is determined by the proteins on its surface and that of the host. </a:t>
            </a:r>
          </a:p>
          <a:p>
            <a:pPr>
              <a:buNone/>
            </a:pPr>
            <a:endParaRPr lang="en-US" sz="2400" dirty="0" smtClean="0"/>
          </a:p>
          <a:p>
            <a:pPr>
              <a:buNone/>
            </a:pPr>
            <a:endParaRPr lang="en-US" sz="2400" dirty="0"/>
          </a:p>
        </p:txBody>
      </p:sp>
      <p:sp>
        <p:nvSpPr>
          <p:cNvPr id="2" name="Title 1"/>
          <p:cNvSpPr>
            <a:spLocks noGrp="1"/>
          </p:cNvSpPr>
          <p:nvPr>
            <p:ph type="title"/>
          </p:nvPr>
        </p:nvSpPr>
        <p:spPr/>
        <p:txBody>
          <a:bodyPr>
            <a:noAutofit/>
          </a:bodyPr>
          <a:lstStyle/>
          <a:p>
            <a:r>
              <a:rPr lang="en-US" sz="3600" dirty="0" smtClean="0"/>
              <a:t>General Features of Viral Reproductive Cycles</a:t>
            </a:r>
            <a:endParaRPr lang="en-US"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914400"/>
            <a:ext cx="8229600" cy="5668963"/>
          </a:xfrm>
        </p:spPr>
        <p:txBody>
          <a:bodyPr>
            <a:normAutofit lnSpcReduction="10000"/>
          </a:bodyPr>
          <a:lstStyle/>
          <a:p>
            <a:endParaRPr lang="en-US" sz="2400" dirty="0"/>
          </a:p>
          <a:p>
            <a:r>
              <a:rPr lang="en-US" sz="2400" dirty="0" smtClean="0"/>
              <a:t>“lock and key” system is detected between proteins on the outside of the virus and receptor molecules on the cells.</a:t>
            </a:r>
          </a:p>
          <a:p>
            <a:pPr marL="0" indent="0">
              <a:buNone/>
            </a:pPr>
            <a:r>
              <a:rPr lang="en-US" sz="2400" dirty="0" smtClean="0"/>
              <a:t>-The West Nile virus can infest mosquitoes, birds, and humans. </a:t>
            </a:r>
          </a:p>
          <a:p>
            <a:pPr marL="0" indent="0">
              <a:buNone/>
            </a:pPr>
            <a:r>
              <a:rPr lang="en-US" sz="2400" dirty="0" smtClean="0"/>
              <a:t>-The equine encephalitis virus can infect mosquitoes, birds, horses, and humans. </a:t>
            </a:r>
          </a:p>
          <a:p>
            <a:pPr marL="0" indent="0">
              <a:buNone/>
            </a:pPr>
            <a:r>
              <a:rPr lang="en-US" sz="2400" dirty="0" smtClean="0"/>
              <a:t>-The measles and poliovirus only infect humans. </a:t>
            </a:r>
          </a:p>
          <a:p>
            <a:pPr marL="0" indent="0">
              <a:buNone/>
            </a:pPr>
            <a:r>
              <a:rPr lang="en-US" sz="2400" dirty="0" smtClean="0"/>
              <a:t>-Human cold virus infects only cells lining the upper respiratory tract.</a:t>
            </a:r>
          </a:p>
          <a:p>
            <a:pPr marL="0" indent="0">
              <a:buNone/>
            </a:pPr>
            <a:r>
              <a:rPr lang="en-US" sz="2400" dirty="0" smtClean="0"/>
              <a:t>-Aids virus bind to specific receptors on certain white blood cells. </a:t>
            </a:r>
          </a:p>
          <a:p>
            <a:pPr marL="0" indent="0">
              <a:buNone/>
            </a:pPr>
            <a:r>
              <a:rPr lang="en-US" sz="2400" dirty="0"/>
              <a:t> </a:t>
            </a:r>
            <a:r>
              <a:rPr lang="en-US" sz="2400" dirty="0" smtClean="0"/>
              <a:t> 	(these two are limited to particular tissues.)</a:t>
            </a:r>
          </a:p>
        </p:txBody>
      </p:sp>
      <p:sp>
        <p:nvSpPr>
          <p:cNvPr id="2" name="TextBox 1"/>
          <p:cNvSpPr txBox="1"/>
          <p:nvPr/>
        </p:nvSpPr>
        <p:spPr>
          <a:xfrm>
            <a:off x="762000" y="685800"/>
            <a:ext cx="5029200" cy="523220"/>
          </a:xfrm>
          <a:prstGeom prst="rect">
            <a:avLst/>
          </a:prstGeom>
          <a:noFill/>
        </p:spPr>
        <p:txBody>
          <a:bodyPr wrap="square" rtlCol="0">
            <a:spAutoFit/>
          </a:bodyPr>
          <a:lstStyle/>
          <a:p>
            <a:r>
              <a:rPr lang="en-US" sz="2800" dirty="0" smtClean="0"/>
              <a:t>Features of Reproductive Cycle</a:t>
            </a:r>
            <a:endParaRPr lang="en-US"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19_04ViralReproCycle-U"/>
          <p:cNvPicPr>
            <a:picLocks noGrp="1" noChangeAspect="1" noChangeArrowheads="1"/>
          </p:cNvPicPr>
          <p:nvPr>
            <p:ph sz="quarter" idx="13"/>
          </p:nvPr>
        </p:nvPicPr>
        <p:blipFill>
          <a:blip r:embed="rId3" cstate="print"/>
          <a:srcRect/>
          <a:stretch>
            <a:fillRect/>
          </a:stretch>
        </p:blipFill>
        <p:spPr bwMode="auto">
          <a:xfrm>
            <a:off x="609600" y="381000"/>
            <a:ext cx="4724400" cy="6184669"/>
          </a:xfrm>
          <a:prstGeom prst="rect">
            <a:avLst/>
          </a:prstGeom>
          <a:noFill/>
          <a:ln w="9525">
            <a:noFill/>
            <a:miter lim="800000"/>
            <a:headEnd/>
            <a:tailEnd/>
          </a:ln>
        </p:spPr>
      </p:pic>
      <p:sp>
        <p:nvSpPr>
          <p:cNvPr id="5" name="TextBox 4"/>
          <p:cNvSpPr txBox="1"/>
          <p:nvPr/>
        </p:nvSpPr>
        <p:spPr>
          <a:xfrm>
            <a:off x="5638800" y="1143000"/>
            <a:ext cx="2514600" cy="2031325"/>
          </a:xfrm>
          <a:prstGeom prst="rect">
            <a:avLst/>
          </a:prstGeom>
          <a:noFill/>
        </p:spPr>
        <p:txBody>
          <a:bodyPr wrap="square" rtlCol="0">
            <a:spAutoFit/>
          </a:bodyPr>
          <a:lstStyle/>
          <a:p>
            <a:r>
              <a:rPr lang="en-US" dirty="0" smtClean="0"/>
              <a:t>Simplified viral reproductive cycle.</a:t>
            </a:r>
          </a:p>
          <a:p>
            <a:endParaRPr lang="en-US" dirty="0"/>
          </a:p>
          <a:p>
            <a:r>
              <a:rPr lang="en-US" dirty="0" smtClean="0"/>
              <a:t>Mechanisms of reproductive cycle depends on the type of virus and cell.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711200"/>
            <a:ext cx="8229600" cy="5592763"/>
          </a:xfrm>
        </p:spPr>
        <p:txBody>
          <a:bodyPr>
            <a:normAutofit/>
          </a:bodyPr>
          <a:lstStyle/>
          <a:p>
            <a:r>
              <a:rPr lang="en-US" sz="2000" dirty="0" smtClean="0"/>
              <a:t>The genome commands the host, reprogramming it to make viral proteins.</a:t>
            </a:r>
          </a:p>
          <a:p>
            <a:r>
              <a:rPr lang="en-US" sz="2000" dirty="0" smtClean="0"/>
              <a:t>Assembly into new viruses is a spontaneous process of self-assembly.</a:t>
            </a:r>
          </a:p>
          <a:p>
            <a:r>
              <a:rPr lang="en-US" sz="2000" dirty="0" smtClean="0"/>
              <a:t>Hundreds of thousands of viruses exit from the host cell, which usually damages or kills the host cell.</a:t>
            </a:r>
          </a:p>
          <a:p>
            <a:r>
              <a:rPr lang="en-US" sz="2000" dirty="0" smtClean="0"/>
              <a:t>This along with the body’s response to destruction, is what causes the symptoms associated with viral infections.</a:t>
            </a:r>
          </a:p>
          <a:p>
            <a:r>
              <a:rPr lang="en-US" sz="2000" dirty="0" smtClean="0"/>
              <a:t>The viral prodigies that exit the cell, have the ability to infect other cells, spreading the virus.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Two reproductive cycles..</a:t>
            </a:r>
          </a:p>
          <a:p>
            <a:r>
              <a:rPr lang="en-US" sz="2000" dirty="0" smtClean="0"/>
              <a:t>A phage reproduction which causes the death of the host cell is the </a:t>
            </a:r>
            <a:r>
              <a:rPr lang="en-US" sz="2000" b="1" dirty="0" err="1" smtClean="0">
                <a:solidFill>
                  <a:srgbClr val="FF0000"/>
                </a:solidFill>
              </a:rPr>
              <a:t>lytic</a:t>
            </a:r>
            <a:r>
              <a:rPr lang="en-US" sz="2000" b="1" dirty="0" smtClean="0">
                <a:solidFill>
                  <a:srgbClr val="FF0000"/>
                </a:solidFill>
              </a:rPr>
              <a:t> cycle</a:t>
            </a:r>
            <a:r>
              <a:rPr lang="en-US" sz="2000" dirty="0" smtClean="0"/>
              <a:t>. </a:t>
            </a:r>
          </a:p>
          <a:p>
            <a:r>
              <a:rPr lang="en-US" sz="2000" b="1" dirty="0" smtClean="0">
                <a:solidFill>
                  <a:srgbClr val="FF0000"/>
                </a:solidFill>
              </a:rPr>
              <a:t>Lytic refers to the last stage of infection, in which the bacterium lyses (breaks open) and releases a large number of phages. </a:t>
            </a:r>
          </a:p>
          <a:p>
            <a:r>
              <a:rPr lang="en-US" sz="2000" dirty="0" smtClean="0"/>
              <a:t>Each phage can then infect a cell and a few </a:t>
            </a:r>
            <a:r>
              <a:rPr lang="en-US" sz="2000" dirty="0" err="1" smtClean="0"/>
              <a:t>lytic</a:t>
            </a:r>
            <a:r>
              <a:rPr lang="en-US" sz="2000" dirty="0" smtClean="0"/>
              <a:t> cycles can destroy an entire bacterial population in just a few hours.</a:t>
            </a:r>
          </a:p>
          <a:p>
            <a:r>
              <a:rPr lang="en-US" sz="2000" dirty="0" smtClean="0"/>
              <a:t>A phage that can only reproduce through the </a:t>
            </a:r>
            <a:r>
              <a:rPr lang="en-US" sz="2000" dirty="0" err="1" smtClean="0"/>
              <a:t>lytic</a:t>
            </a:r>
            <a:r>
              <a:rPr lang="en-US" sz="2000" dirty="0" smtClean="0"/>
              <a:t> cycle is called a </a:t>
            </a:r>
            <a:r>
              <a:rPr lang="en-US" sz="2000" b="1" dirty="0" smtClean="0">
                <a:solidFill>
                  <a:srgbClr val="FF0000"/>
                </a:solidFill>
              </a:rPr>
              <a:t>virulent phage</a:t>
            </a:r>
            <a:r>
              <a:rPr lang="en-US" sz="2000" dirty="0" smtClean="0">
                <a:solidFill>
                  <a:srgbClr val="FF0000"/>
                </a:solidFill>
              </a:rPr>
              <a:t>. </a:t>
            </a:r>
            <a:endParaRPr lang="en-US" sz="2000" dirty="0">
              <a:solidFill>
                <a:srgbClr val="FF0000"/>
              </a:solidFill>
            </a:endParaRPr>
          </a:p>
        </p:txBody>
      </p:sp>
      <p:sp>
        <p:nvSpPr>
          <p:cNvPr id="2" name="Title 1"/>
          <p:cNvSpPr>
            <a:spLocks noGrp="1"/>
          </p:cNvSpPr>
          <p:nvPr>
            <p:ph type="title"/>
          </p:nvPr>
        </p:nvSpPr>
        <p:spPr/>
        <p:txBody>
          <a:bodyPr>
            <a:normAutofit/>
          </a:bodyPr>
          <a:lstStyle/>
          <a:p>
            <a:r>
              <a:rPr lang="en-US" sz="3600" dirty="0" smtClean="0"/>
              <a:t>Reproductive Cycle of Phages</a:t>
            </a:r>
            <a:endParaRPr lang="en-US" sz="3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dirty="0"/>
          </a:p>
        </p:txBody>
      </p:sp>
      <p:pic>
        <p:nvPicPr>
          <p:cNvPr id="4" name="Picture 7" descr="19_05T4LyticCycle_1-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5" name="Text Box 10"/>
          <p:cNvSpPr txBox="1">
            <a:spLocks noChangeArrowheads="1"/>
          </p:cNvSpPr>
          <p:nvPr/>
        </p:nvSpPr>
        <p:spPr bwMode="auto">
          <a:xfrm>
            <a:off x="5221288" y="209550"/>
            <a:ext cx="1174750" cy="236538"/>
          </a:xfrm>
          <a:prstGeom prst="rect">
            <a:avLst/>
          </a:prstGeom>
          <a:noFill/>
          <a:ln w="9525">
            <a:noFill/>
            <a:miter lim="800000"/>
            <a:headEnd/>
            <a:tailEnd/>
          </a:ln>
        </p:spPr>
        <p:txBody>
          <a:bodyPr wrap="none" lIns="0" tIns="0" rIns="0" bIns="0"/>
          <a:lstStyle/>
          <a:p>
            <a:r>
              <a:rPr kumimoji="0" lang="en-US" sz="1600" b="1" dirty="0"/>
              <a:t>Attachment</a:t>
            </a:r>
            <a:endParaRPr kumimoji="0" lang="en-US" sz="1700" b="1" dirty="0">
              <a:solidFill>
                <a:srgbClr val="563A84"/>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p:txBody>
          <a:bodyPr/>
          <a:lstStyle/>
          <a:p>
            <a:endParaRPr lang="en-US"/>
          </a:p>
        </p:txBody>
      </p:sp>
      <p:pic>
        <p:nvPicPr>
          <p:cNvPr id="6" name="Picture 2" descr="19_05T4LyticCycle_2-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7" name="Text Box 10"/>
          <p:cNvSpPr txBox="1">
            <a:spLocks noChangeArrowheads="1"/>
          </p:cNvSpPr>
          <p:nvPr/>
        </p:nvSpPr>
        <p:spPr bwMode="auto">
          <a:xfrm>
            <a:off x="5221288" y="209550"/>
            <a:ext cx="1174750" cy="236538"/>
          </a:xfrm>
          <a:prstGeom prst="rect">
            <a:avLst/>
          </a:prstGeom>
          <a:noFill/>
          <a:ln w="9525">
            <a:noFill/>
            <a:miter lim="800000"/>
            <a:headEnd/>
            <a:tailEnd/>
          </a:ln>
        </p:spPr>
        <p:txBody>
          <a:bodyPr wrap="none" lIns="0" tIns="0" rIns="0" bIns="0"/>
          <a:lstStyle/>
          <a:p>
            <a:r>
              <a:rPr kumimoji="0" lang="en-US" sz="1600" b="1" dirty="0"/>
              <a:t>Attachment</a:t>
            </a:r>
            <a:endParaRPr kumimoji="0" lang="en-US" sz="1700" b="1" dirty="0">
              <a:solidFill>
                <a:srgbClr val="563A84"/>
              </a:solidFill>
            </a:endParaRPr>
          </a:p>
        </p:txBody>
      </p:sp>
      <p:sp>
        <p:nvSpPr>
          <p:cNvPr id="9" name="Text Box 6"/>
          <p:cNvSpPr txBox="1">
            <a:spLocks noChangeArrowheads="1"/>
          </p:cNvSpPr>
          <p:nvPr/>
        </p:nvSpPr>
        <p:spPr bwMode="auto">
          <a:xfrm>
            <a:off x="7380288" y="1041400"/>
            <a:ext cx="1492250" cy="1023938"/>
          </a:xfrm>
          <a:prstGeom prst="rect">
            <a:avLst/>
          </a:prstGeom>
          <a:noFill/>
          <a:ln w="9525">
            <a:noFill/>
            <a:miter lim="800000"/>
            <a:headEnd/>
            <a:tailEnd/>
          </a:ln>
        </p:spPr>
        <p:txBody>
          <a:bodyPr wrap="none" lIns="0" tIns="0" rIns="0" bIns="0"/>
          <a:lstStyle/>
          <a:p>
            <a:r>
              <a:rPr kumimoji="0" lang="en-US" sz="1600" b="1" dirty="0"/>
              <a:t>Entry of phage</a:t>
            </a:r>
          </a:p>
          <a:p>
            <a:r>
              <a:rPr kumimoji="0" lang="en-US" sz="1600" b="1" dirty="0"/>
              <a:t>DNA and</a:t>
            </a:r>
          </a:p>
          <a:p>
            <a:r>
              <a:rPr kumimoji="0" lang="en-US" sz="1600" b="1" dirty="0"/>
              <a:t>degradation of</a:t>
            </a:r>
          </a:p>
          <a:p>
            <a:r>
              <a:rPr kumimoji="0" lang="en-US" sz="1600" b="1" dirty="0"/>
              <a:t>host DNA</a:t>
            </a:r>
            <a:endParaRPr kumimoji="0" lang="en-US" sz="1700" b="1" dirty="0">
              <a:solidFill>
                <a:srgbClr val="563A84"/>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a:p>
        </p:txBody>
      </p:sp>
      <p:sp>
        <p:nvSpPr>
          <p:cNvPr id="2" name="Title 1"/>
          <p:cNvSpPr>
            <a:spLocks noGrp="1"/>
          </p:cNvSpPr>
          <p:nvPr>
            <p:ph type="title"/>
          </p:nvPr>
        </p:nvSpPr>
        <p:spPr/>
        <p:txBody>
          <a:bodyPr/>
          <a:lstStyle/>
          <a:p>
            <a:endParaRPr lang="en-US"/>
          </a:p>
        </p:txBody>
      </p:sp>
      <p:pic>
        <p:nvPicPr>
          <p:cNvPr id="4" name="Picture 2" descr="19_05T4LyticCycle_3-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5" name="Text Box 16"/>
          <p:cNvSpPr txBox="1">
            <a:spLocks noChangeArrowheads="1"/>
          </p:cNvSpPr>
          <p:nvPr/>
        </p:nvSpPr>
        <p:spPr bwMode="auto">
          <a:xfrm>
            <a:off x="7380288" y="1041400"/>
            <a:ext cx="1492250" cy="1023938"/>
          </a:xfrm>
          <a:prstGeom prst="rect">
            <a:avLst/>
          </a:prstGeom>
          <a:noFill/>
          <a:ln w="9525">
            <a:noFill/>
            <a:miter lim="800000"/>
            <a:headEnd/>
            <a:tailEnd/>
          </a:ln>
        </p:spPr>
        <p:txBody>
          <a:bodyPr wrap="none" lIns="0" tIns="0" rIns="0" bIns="0"/>
          <a:lstStyle/>
          <a:p>
            <a:r>
              <a:rPr kumimoji="0" lang="en-US" sz="1600" b="1" dirty="0"/>
              <a:t>Entry of phage</a:t>
            </a:r>
          </a:p>
          <a:p>
            <a:r>
              <a:rPr kumimoji="0" lang="en-US" sz="1600" b="1" dirty="0"/>
              <a:t>DNA and</a:t>
            </a:r>
          </a:p>
          <a:p>
            <a:r>
              <a:rPr kumimoji="0" lang="en-US" sz="1600" b="1" dirty="0"/>
              <a:t>degradation of</a:t>
            </a:r>
          </a:p>
          <a:p>
            <a:r>
              <a:rPr kumimoji="0" lang="en-US" sz="1600" b="1" dirty="0"/>
              <a:t>host DNA</a:t>
            </a:r>
            <a:endParaRPr kumimoji="0" lang="en-US" sz="1700" b="1" dirty="0">
              <a:solidFill>
                <a:srgbClr val="563A84"/>
              </a:solidFill>
            </a:endParaRPr>
          </a:p>
        </p:txBody>
      </p:sp>
      <p:sp>
        <p:nvSpPr>
          <p:cNvPr id="6" name="Text Box 15"/>
          <p:cNvSpPr txBox="1">
            <a:spLocks noChangeArrowheads="1"/>
          </p:cNvSpPr>
          <p:nvPr/>
        </p:nvSpPr>
        <p:spPr bwMode="auto">
          <a:xfrm>
            <a:off x="6783388" y="5321300"/>
            <a:ext cx="1631950" cy="744538"/>
          </a:xfrm>
          <a:prstGeom prst="rect">
            <a:avLst/>
          </a:prstGeom>
          <a:noFill/>
          <a:ln w="9525">
            <a:noFill/>
            <a:miter lim="800000"/>
            <a:headEnd/>
            <a:tailEnd/>
          </a:ln>
        </p:spPr>
        <p:txBody>
          <a:bodyPr wrap="none" lIns="0" tIns="0" rIns="0" bIns="0"/>
          <a:lstStyle/>
          <a:p>
            <a:r>
              <a:rPr kumimoji="0" lang="en-US" sz="1600" b="1" dirty="0"/>
              <a:t>Synthesis of viral</a:t>
            </a:r>
          </a:p>
          <a:p>
            <a:r>
              <a:rPr kumimoji="0" lang="en-US" sz="1600" b="1" dirty="0"/>
              <a:t>genomes and</a:t>
            </a:r>
          </a:p>
          <a:p>
            <a:r>
              <a:rPr kumimoji="0" lang="en-US" sz="1600" b="1" dirty="0"/>
              <a:t>proteins</a:t>
            </a:r>
            <a:endParaRPr kumimoji="0" lang="en-US" sz="1700" b="1" dirty="0">
              <a:solidFill>
                <a:srgbClr val="563A84"/>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19_01T4PhageEColi-U"/>
          <p:cNvPicPr>
            <a:picLocks noGrp="1" noChangeAspect="1" noChangeArrowheads="1"/>
          </p:cNvPicPr>
          <p:nvPr>
            <p:ph sz="quarter" idx="13"/>
          </p:nvPr>
        </p:nvPicPr>
        <p:blipFill>
          <a:blip r:embed="rId3" cstate="print"/>
          <a:srcRect/>
          <a:stretch>
            <a:fillRect/>
          </a:stretch>
        </p:blipFill>
        <p:spPr bwMode="auto">
          <a:xfrm>
            <a:off x="609600" y="1219200"/>
            <a:ext cx="4320206" cy="3315650"/>
          </a:xfrm>
          <a:prstGeom prst="rect">
            <a:avLst/>
          </a:prstGeom>
          <a:noFill/>
          <a:ln w="9525">
            <a:noFill/>
            <a:miter lim="800000"/>
            <a:headEnd/>
            <a:tailEnd/>
          </a:ln>
        </p:spPr>
      </p:pic>
      <p:sp>
        <p:nvSpPr>
          <p:cNvPr id="5" name="TextBox 4"/>
          <p:cNvSpPr txBox="1"/>
          <p:nvPr/>
        </p:nvSpPr>
        <p:spPr>
          <a:xfrm>
            <a:off x="685800" y="4876800"/>
            <a:ext cx="3962400" cy="923330"/>
          </a:xfrm>
          <a:prstGeom prst="rect">
            <a:avLst/>
          </a:prstGeom>
          <a:noFill/>
        </p:spPr>
        <p:txBody>
          <a:bodyPr wrap="square" rtlCol="0">
            <a:spAutoFit/>
          </a:bodyPr>
          <a:lstStyle/>
          <a:p>
            <a:r>
              <a:rPr lang="en-US" dirty="0" smtClean="0"/>
              <a:t>A T4 bacteriophage is infecting the bacterium Escherichia Coli (E. coli), in this SEM.</a:t>
            </a:r>
            <a:endParaRPr lang="en-US" dirty="0"/>
          </a:p>
        </p:txBody>
      </p:sp>
      <p:sp>
        <p:nvSpPr>
          <p:cNvPr id="6" name="TextBox 5"/>
          <p:cNvSpPr txBox="1"/>
          <p:nvPr/>
        </p:nvSpPr>
        <p:spPr>
          <a:xfrm>
            <a:off x="5486400" y="1295400"/>
            <a:ext cx="3124200" cy="2585323"/>
          </a:xfrm>
          <a:prstGeom prst="rect">
            <a:avLst/>
          </a:prstGeom>
          <a:noFill/>
        </p:spPr>
        <p:txBody>
          <a:bodyPr wrap="square" rtlCol="0">
            <a:spAutoFit/>
          </a:bodyPr>
          <a:lstStyle/>
          <a:p>
            <a:pPr marL="285750" indent="-285750">
              <a:buFont typeface="Arial" pitchFamily="34" charset="0"/>
              <a:buChar char="•"/>
            </a:pPr>
            <a:r>
              <a:rPr lang="en-US" dirty="0" smtClean="0">
                <a:latin typeface="Comic Sans MS" pitchFamily="66" charset="0"/>
              </a:rPr>
              <a:t>Molecular biology was started by the study of viruses and bacteria.</a:t>
            </a:r>
          </a:p>
          <a:p>
            <a:pPr marL="285750" indent="-285750">
              <a:buFont typeface="Arial" pitchFamily="34" charset="0"/>
              <a:buChar char="•"/>
            </a:pPr>
            <a:r>
              <a:rPr lang="en-US" dirty="0" smtClean="0">
                <a:latin typeface="Comic Sans MS" pitchFamily="66" charset="0"/>
              </a:rPr>
              <a:t>E. Coli and other microbes are </a:t>
            </a:r>
            <a:r>
              <a:rPr lang="en-US" b="1" dirty="0" smtClean="0">
                <a:latin typeface="Comic Sans MS" pitchFamily="66" charset="0"/>
              </a:rPr>
              <a:t>model systems.</a:t>
            </a:r>
            <a:r>
              <a:rPr lang="en-US" dirty="0" smtClean="0">
                <a:latin typeface="Comic Sans MS" pitchFamily="66" charset="0"/>
              </a:rPr>
              <a:t> </a:t>
            </a:r>
          </a:p>
          <a:p>
            <a:pPr marL="285750" indent="-285750">
              <a:buFont typeface="Arial" pitchFamily="34" charset="0"/>
              <a:buChar char="•"/>
            </a:pPr>
            <a:r>
              <a:rPr lang="en-US" dirty="0">
                <a:latin typeface="Comic Sans MS" pitchFamily="66" charset="0"/>
              </a:rPr>
              <a:t>P</a:t>
            </a:r>
            <a:r>
              <a:rPr lang="en-US" dirty="0" smtClean="0">
                <a:latin typeface="Comic Sans MS" pitchFamily="66" charset="0"/>
              </a:rPr>
              <a:t>rovides great support that genes are made of DNA.</a:t>
            </a:r>
            <a:endParaRPr lang="en-US" dirty="0">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a:p>
        </p:txBody>
      </p:sp>
      <p:sp>
        <p:nvSpPr>
          <p:cNvPr id="2" name="Title 1"/>
          <p:cNvSpPr>
            <a:spLocks noGrp="1"/>
          </p:cNvSpPr>
          <p:nvPr>
            <p:ph type="title"/>
          </p:nvPr>
        </p:nvSpPr>
        <p:spPr/>
        <p:txBody>
          <a:bodyPr/>
          <a:lstStyle/>
          <a:p>
            <a:endParaRPr lang="en-US"/>
          </a:p>
        </p:txBody>
      </p:sp>
      <p:pic>
        <p:nvPicPr>
          <p:cNvPr id="4" name="Picture 2" descr="19_05T4LyticCycle_4-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5" name="Text Box 16"/>
          <p:cNvSpPr txBox="1">
            <a:spLocks noChangeArrowheads="1"/>
          </p:cNvSpPr>
          <p:nvPr/>
        </p:nvSpPr>
        <p:spPr bwMode="auto">
          <a:xfrm>
            <a:off x="7380288" y="1041400"/>
            <a:ext cx="1492250" cy="1023938"/>
          </a:xfrm>
          <a:prstGeom prst="rect">
            <a:avLst/>
          </a:prstGeom>
          <a:noFill/>
          <a:ln w="9525">
            <a:noFill/>
            <a:miter lim="800000"/>
            <a:headEnd/>
            <a:tailEnd/>
          </a:ln>
        </p:spPr>
        <p:txBody>
          <a:bodyPr wrap="none" lIns="0" tIns="0" rIns="0" bIns="0"/>
          <a:lstStyle/>
          <a:p>
            <a:r>
              <a:rPr kumimoji="0" lang="en-US" sz="1600" b="1" dirty="0"/>
              <a:t>Entry of phage</a:t>
            </a:r>
          </a:p>
          <a:p>
            <a:r>
              <a:rPr kumimoji="0" lang="en-US" sz="1600" b="1" dirty="0"/>
              <a:t>DNA and</a:t>
            </a:r>
          </a:p>
          <a:p>
            <a:r>
              <a:rPr kumimoji="0" lang="en-US" sz="1600" b="1" dirty="0"/>
              <a:t>degradation of</a:t>
            </a:r>
          </a:p>
          <a:p>
            <a:r>
              <a:rPr kumimoji="0" lang="en-US" sz="1600" b="1" dirty="0"/>
              <a:t>host DNA</a:t>
            </a:r>
            <a:endParaRPr kumimoji="0" lang="en-US" sz="1700" b="1" dirty="0">
              <a:solidFill>
                <a:srgbClr val="563A84"/>
              </a:solidFill>
            </a:endParaRPr>
          </a:p>
        </p:txBody>
      </p:sp>
      <p:sp>
        <p:nvSpPr>
          <p:cNvPr id="6" name="Text Box 15"/>
          <p:cNvSpPr txBox="1">
            <a:spLocks noChangeArrowheads="1"/>
          </p:cNvSpPr>
          <p:nvPr/>
        </p:nvSpPr>
        <p:spPr bwMode="auto">
          <a:xfrm>
            <a:off x="6783388" y="5321300"/>
            <a:ext cx="1631950" cy="744538"/>
          </a:xfrm>
          <a:prstGeom prst="rect">
            <a:avLst/>
          </a:prstGeom>
          <a:noFill/>
          <a:ln w="9525">
            <a:noFill/>
            <a:miter lim="800000"/>
            <a:headEnd/>
            <a:tailEnd/>
          </a:ln>
        </p:spPr>
        <p:txBody>
          <a:bodyPr wrap="none" lIns="0" tIns="0" rIns="0" bIns="0"/>
          <a:lstStyle/>
          <a:p>
            <a:r>
              <a:rPr kumimoji="0" lang="en-US" sz="1600" b="1" dirty="0"/>
              <a:t>Synthesis of viral</a:t>
            </a:r>
          </a:p>
          <a:p>
            <a:r>
              <a:rPr kumimoji="0" lang="en-US" sz="1600" b="1" dirty="0"/>
              <a:t>genomes and</a:t>
            </a:r>
          </a:p>
          <a:p>
            <a:r>
              <a:rPr kumimoji="0" lang="en-US" sz="1600" b="1" dirty="0"/>
              <a:t>proteins</a:t>
            </a:r>
            <a:endParaRPr kumimoji="0" lang="en-US" sz="1700" b="1" dirty="0">
              <a:solidFill>
                <a:srgbClr val="563A84"/>
              </a:solidFill>
            </a:endParaRPr>
          </a:p>
        </p:txBody>
      </p:sp>
      <p:sp>
        <p:nvSpPr>
          <p:cNvPr id="7" name="Text Box 13"/>
          <p:cNvSpPr txBox="1">
            <a:spLocks noChangeArrowheads="1"/>
          </p:cNvSpPr>
          <p:nvPr/>
        </p:nvSpPr>
        <p:spPr bwMode="auto">
          <a:xfrm>
            <a:off x="3151188" y="4800600"/>
            <a:ext cx="1022350" cy="198438"/>
          </a:xfrm>
          <a:prstGeom prst="rect">
            <a:avLst/>
          </a:prstGeom>
          <a:noFill/>
          <a:ln w="9525">
            <a:noFill/>
            <a:miter lim="800000"/>
            <a:headEnd/>
            <a:tailEnd/>
          </a:ln>
        </p:spPr>
        <p:txBody>
          <a:bodyPr wrap="none" lIns="0" tIns="0" rIns="0" bIns="0"/>
          <a:lstStyle/>
          <a:p>
            <a:pPr>
              <a:lnSpc>
                <a:spcPct val="80000"/>
              </a:lnSpc>
            </a:pPr>
            <a:r>
              <a:rPr kumimoji="0" lang="en-US" sz="1600" b="1" dirty="0">
                <a:ea typeface="ヒラギノ角ゴ Pro W3" pitchFamily="48" charset="-128"/>
              </a:rPr>
              <a:t>Assembly</a:t>
            </a:r>
            <a:endParaRPr kumimoji="0" lang="en-US" sz="1700" b="1" dirty="0">
              <a:solidFill>
                <a:srgbClr val="563A84"/>
              </a:solidFill>
              <a:ea typeface="ヒラギノ角ゴ Pro W3" pitchFamily="48" charset="-128"/>
            </a:endParaRPr>
          </a:p>
        </p:txBody>
      </p:sp>
      <p:sp>
        <p:nvSpPr>
          <p:cNvPr id="8" name="Text Box 9"/>
          <p:cNvSpPr txBox="1">
            <a:spLocks noChangeArrowheads="1"/>
          </p:cNvSpPr>
          <p:nvPr/>
        </p:nvSpPr>
        <p:spPr bwMode="auto">
          <a:xfrm>
            <a:off x="585788" y="3327400"/>
            <a:ext cx="1606550" cy="198438"/>
          </a:xfrm>
          <a:prstGeom prst="rect">
            <a:avLst/>
          </a:prstGeom>
          <a:noFill/>
          <a:ln w="9525">
            <a:noFill/>
            <a:miter lim="800000"/>
            <a:headEnd/>
            <a:tailEnd/>
          </a:ln>
        </p:spPr>
        <p:txBody>
          <a:bodyPr wrap="none" lIns="0" tIns="0" rIns="0" bIns="0"/>
          <a:lstStyle/>
          <a:p>
            <a:pPr>
              <a:lnSpc>
                <a:spcPct val="80000"/>
              </a:lnSpc>
            </a:pPr>
            <a:r>
              <a:rPr kumimoji="0" lang="en-US" sz="1600" b="1" dirty="0">
                <a:ea typeface="ヒラギノ角ゴ Pro W3" pitchFamily="48" charset="-128"/>
              </a:rPr>
              <a:t>Phage assembly</a:t>
            </a:r>
            <a:endParaRPr kumimoji="0" lang="en-US" sz="1700" b="1" dirty="0">
              <a:solidFill>
                <a:srgbClr val="563A84"/>
              </a:solidFill>
              <a:ea typeface="ヒラギノ角ゴ Pro W3" pitchFamily="48"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a:solidFill>
                <a:schemeClr val="bg1"/>
              </a:solidFill>
            </a:endParaRPr>
          </a:p>
        </p:txBody>
      </p:sp>
      <p:sp>
        <p:nvSpPr>
          <p:cNvPr id="2" name="Title 1"/>
          <p:cNvSpPr>
            <a:spLocks noGrp="1"/>
          </p:cNvSpPr>
          <p:nvPr>
            <p:ph type="title"/>
          </p:nvPr>
        </p:nvSpPr>
        <p:spPr/>
        <p:txBody>
          <a:bodyPr/>
          <a:lstStyle/>
          <a:p>
            <a:endParaRPr lang="en-US">
              <a:solidFill>
                <a:schemeClr val="bg1"/>
              </a:solidFill>
            </a:endParaRPr>
          </a:p>
        </p:txBody>
      </p:sp>
      <p:pic>
        <p:nvPicPr>
          <p:cNvPr id="4" name="Picture 2" descr="19_05T4LyticCycle_5-U"/>
          <p:cNvPicPr>
            <a:picLocks noChangeAspect="1" noChangeArrowheads="1"/>
          </p:cNvPicPr>
          <p:nvPr/>
        </p:nvPicPr>
        <p:blipFill>
          <a:blip r:embed="rId3" cstate="print"/>
          <a:srcRect/>
          <a:stretch>
            <a:fillRect/>
          </a:stretch>
        </p:blipFill>
        <p:spPr bwMode="auto">
          <a:xfrm>
            <a:off x="296863" y="185738"/>
            <a:ext cx="8548687" cy="6561137"/>
          </a:xfrm>
          <a:prstGeom prst="rect">
            <a:avLst/>
          </a:prstGeom>
          <a:noFill/>
          <a:ln w="9525">
            <a:noFill/>
            <a:miter lim="800000"/>
            <a:headEnd/>
            <a:tailEnd/>
          </a:ln>
        </p:spPr>
      </p:pic>
      <p:sp>
        <p:nvSpPr>
          <p:cNvPr id="5" name="Text Box 16"/>
          <p:cNvSpPr txBox="1">
            <a:spLocks noChangeArrowheads="1"/>
          </p:cNvSpPr>
          <p:nvPr/>
        </p:nvSpPr>
        <p:spPr bwMode="auto">
          <a:xfrm>
            <a:off x="7380288" y="1041400"/>
            <a:ext cx="1492250" cy="1023938"/>
          </a:xfrm>
          <a:prstGeom prst="rect">
            <a:avLst/>
          </a:prstGeom>
          <a:noFill/>
          <a:ln w="9525">
            <a:noFill/>
            <a:miter lim="800000"/>
            <a:headEnd/>
            <a:tailEnd/>
          </a:ln>
        </p:spPr>
        <p:txBody>
          <a:bodyPr wrap="none" lIns="0" tIns="0" rIns="0" bIns="0"/>
          <a:lstStyle/>
          <a:p>
            <a:r>
              <a:rPr kumimoji="0" lang="en-US" sz="1600" b="1" dirty="0">
                <a:solidFill>
                  <a:schemeClr val="bg1"/>
                </a:solidFill>
              </a:rPr>
              <a:t>Entry of phage</a:t>
            </a:r>
          </a:p>
          <a:p>
            <a:r>
              <a:rPr kumimoji="0" lang="en-US" sz="1600" b="1" dirty="0">
                <a:solidFill>
                  <a:schemeClr val="bg1"/>
                </a:solidFill>
              </a:rPr>
              <a:t>DNA and</a:t>
            </a:r>
          </a:p>
          <a:p>
            <a:r>
              <a:rPr kumimoji="0" lang="en-US" sz="1600" b="1" dirty="0">
                <a:solidFill>
                  <a:schemeClr val="bg1"/>
                </a:solidFill>
              </a:rPr>
              <a:t>degradation of</a:t>
            </a:r>
          </a:p>
          <a:p>
            <a:r>
              <a:rPr kumimoji="0" lang="en-US" sz="1600" b="1" dirty="0">
                <a:solidFill>
                  <a:schemeClr val="bg1"/>
                </a:solidFill>
              </a:rPr>
              <a:t>host DNA</a:t>
            </a:r>
            <a:endParaRPr kumimoji="0" lang="en-US" sz="1700" b="1" dirty="0">
              <a:solidFill>
                <a:schemeClr val="bg1"/>
              </a:solidFill>
            </a:endParaRPr>
          </a:p>
        </p:txBody>
      </p:sp>
      <p:sp>
        <p:nvSpPr>
          <p:cNvPr id="6" name="Text Box 15"/>
          <p:cNvSpPr txBox="1">
            <a:spLocks noChangeArrowheads="1"/>
          </p:cNvSpPr>
          <p:nvPr/>
        </p:nvSpPr>
        <p:spPr bwMode="auto">
          <a:xfrm>
            <a:off x="6783388" y="5321300"/>
            <a:ext cx="1631950" cy="744538"/>
          </a:xfrm>
          <a:prstGeom prst="rect">
            <a:avLst/>
          </a:prstGeom>
          <a:noFill/>
          <a:ln w="9525">
            <a:noFill/>
            <a:miter lim="800000"/>
            <a:headEnd/>
            <a:tailEnd/>
          </a:ln>
        </p:spPr>
        <p:txBody>
          <a:bodyPr wrap="none" lIns="0" tIns="0" rIns="0" bIns="0"/>
          <a:lstStyle/>
          <a:p>
            <a:r>
              <a:rPr kumimoji="0" lang="en-US" sz="1600" b="1" dirty="0">
                <a:solidFill>
                  <a:schemeClr val="bg1"/>
                </a:solidFill>
              </a:rPr>
              <a:t>Synthesis of viral</a:t>
            </a:r>
          </a:p>
          <a:p>
            <a:r>
              <a:rPr kumimoji="0" lang="en-US" sz="1600" b="1" dirty="0">
                <a:solidFill>
                  <a:schemeClr val="bg1"/>
                </a:solidFill>
              </a:rPr>
              <a:t>genomes and</a:t>
            </a:r>
          </a:p>
          <a:p>
            <a:r>
              <a:rPr kumimoji="0" lang="en-US" sz="1600" b="1" dirty="0">
                <a:solidFill>
                  <a:schemeClr val="bg1"/>
                </a:solidFill>
              </a:rPr>
              <a:t>proteins</a:t>
            </a:r>
            <a:endParaRPr kumimoji="0" lang="en-US" sz="1700" b="1" dirty="0">
              <a:solidFill>
                <a:schemeClr val="bg1"/>
              </a:solidFill>
            </a:endParaRPr>
          </a:p>
        </p:txBody>
      </p:sp>
      <p:sp>
        <p:nvSpPr>
          <p:cNvPr id="7" name="Text Box 13"/>
          <p:cNvSpPr txBox="1">
            <a:spLocks noChangeArrowheads="1"/>
          </p:cNvSpPr>
          <p:nvPr/>
        </p:nvSpPr>
        <p:spPr bwMode="auto">
          <a:xfrm>
            <a:off x="3151188" y="4800600"/>
            <a:ext cx="1022350" cy="198438"/>
          </a:xfrm>
          <a:prstGeom prst="rect">
            <a:avLst/>
          </a:prstGeom>
          <a:noFill/>
          <a:ln w="9525">
            <a:noFill/>
            <a:miter lim="800000"/>
            <a:headEnd/>
            <a:tailEnd/>
          </a:ln>
        </p:spPr>
        <p:txBody>
          <a:bodyPr wrap="none" lIns="0" tIns="0" rIns="0" bIns="0"/>
          <a:lstStyle/>
          <a:p>
            <a:pPr>
              <a:lnSpc>
                <a:spcPct val="80000"/>
              </a:lnSpc>
            </a:pPr>
            <a:r>
              <a:rPr kumimoji="0" lang="en-US" sz="1600" b="1" dirty="0">
                <a:solidFill>
                  <a:schemeClr val="bg1"/>
                </a:solidFill>
                <a:ea typeface="ヒラギノ角ゴ Pro W3" pitchFamily="48" charset="-128"/>
              </a:rPr>
              <a:t>Assembly</a:t>
            </a:r>
            <a:endParaRPr kumimoji="0" lang="en-US" sz="1700" b="1" dirty="0">
              <a:solidFill>
                <a:schemeClr val="bg1"/>
              </a:solidFill>
              <a:ea typeface="ヒラギノ角ゴ Pro W3" pitchFamily="48" charset="-128"/>
            </a:endParaRPr>
          </a:p>
        </p:txBody>
      </p:sp>
      <p:sp>
        <p:nvSpPr>
          <p:cNvPr id="8" name="Text Box 14"/>
          <p:cNvSpPr txBox="1">
            <a:spLocks noChangeArrowheads="1"/>
          </p:cNvSpPr>
          <p:nvPr/>
        </p:nvSpPr>
        <p:spPr bwMode="auto">
          <a:xfrm>
            <a:off x="3722688" y="1727200"/>
            <a:ext cx="781050" cy="236538"/>
          </a:xfrm>
          <a:prstGeom prst="rect">
            <a:avLst/>
          </a:prstGeom>
          <a:noFill/>
          <a:ln w="9525">
            <a:noFill/>
            <a:miter lim="800000"/>
            <a:headEnd/>
            <a:tailEnd/>
          </a:ln>
        </p:spPr>
        <p:txBody>
          <a:bodyPr wrap="none" lIns="0" tIns="0" rIns="0" bIns="0"/>
          <a:lstStyle/>
          <a:p>
            <a:r>
              <a:rPr kumimoji="0" lang="en-US" sz="1600" b="1" dirty="0">
                <a:solidFill>
                  <a:schemeClr val="bg1"/>
                </a:solidFill>
              </a:rPr>
              <a:t>Release</a:t>
            </a:r>
            <a:endParaRPr kumimoji="0" lang="en-US" sz="1700" b="1" dirty="0">
              <a:solidFill>
                <a:schemeClr val="bg1"/>
              </a:solidFill>
            </a:endParaRPr>
          </a:p>
        </p:txBody>
      </p:sp>
      <p:sp>
        <p:nvSpPr>
          <p:cNvPr id="9" name="Text Box 9"/>
          <p:cNvSpPr txBox="1">
            <a:spLocks noChangeArrowheads="1"/>
          </p:cNvSpPr>
          <p:nvPr/>
        </p:nvSpPr>
        <p:spPr bwMode="auto">
          <a:xfrm>
            <a:off x="585788" y="3327400"/>
            <a:ext cx="1606550" cy="198438"/>
          </a:xfrm>
          <a:prstGeom prst="rect">
            <a:avLst/>
          </a:prstGeom>
          <a:noFill/>
          <a:ln w="9525">
            <a:noFill/>
            <a:miter lim="800000"/>
            <a:headEnd/>
            <a:tailEnd/>
          </a:ln>
        </p:spPr>
        <p:txBody>
          <a:bodyPr wrap="none" lIns="0" tIns="0" rIns="0" bIns="0"/>
          <a:lstStyle/>
          <a:p>
            <a:pPr>
              <a:lnSpc>
                <a:spcPct val="80000"/>
              </a:lnSpc>
            </a:pPr>
            <a:r>
              <a:rPr kumimoji="0" lang="en-US" sz="1600" b="1" dirty="0">
                <a:solidFill>
                  <a:schemeClr val="bg1"/>
                </a:solidFill>
                <a:ea typeface="ヒラギノ角ゴ Pro W3" pitchFamily="48" charset="-128"/>
              </a:rPr>
              <a:t>Phage assembly</a:t>
            </a:r>
            <a:endParaRPr kumimoji="0" lang="en-US" sz="1700" b="1" dirty="0">
              <a:solidFill>
                <a:schemeClr val="bg1"/>
              </a:solidFill>
              <a:ea typeface="ヒラギノ角ゴ Pro W3" pitchFamily="48"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219200"/>
            <a:ext cx="8229600" cy="4525963"/>
          </a:xfrm>
        </p:spPr>
        <p:txBody>
          <a:bodyPr>
            <a:normAutofit/>
          </a:bodyPr>
          <a:lstStyle/>
          <a:p>
            <a:pPr marL="0" indent="0">
              <a:buNone/>
            </a:pPr>
            <a:r>
              <a:rPr lang="en-US" sz="2400" dirty="0"/>
              <a:t>	</a:t>
            </a:r>
            <a:r>
              <a:rPr lang="en-US" sz="1600" dirty="0" smtClean="0"/>
              <a:t>-phages have been used medically</a:t>
            </a:r>
            <a:endParaRPr lang="en-US" sz="2400" dirty="0" smtClean="0"/>
          </a:p>
          <a:p>
            <a:r>
              <a:rPr lang="en-US" sz="2000" dirty="0"/>
              <a:t>B</a:t>
            </a:r>
            <a:r>
              <a:rPr lang="en-US" sz="2000" dirty="0" smtClean="0"/>
              <a:t>acteria isn’t defenseless.</a:t>
            </a:r>
          </a:p>
          <a:p>
            <a:r>
              <a:rPr lang="en-US" sz="2000" dirty="0" smtClean="0"/>
              <a:t>When phage DNA successfully enters a bacterium, the DNA is often recognized as foreign and cut up by restriction enzymes. The bacteria's cells DNA is altered so that is prevents attacks by the restriction enzymes</a:t>
            </a:r>
            <a:r>
              <a:rPr lang="en-US" sz="2000" dirty="0"/>
              <a:t>. Why haven ‘t phages gotten rid of all bacteria? </a:t>
            </a:r>
          </a:p>
          <a:p>
            <a:endParaRPr lang="en-US" sz="2000" dirty="0" smtClean="0"/>
          </a:p>
        </p:txBody>
      </p:sp>
      <p:sp>
        <p:nvSpPr>
          <p:cNvPr id="4" name="TextBox 3"/>
          <p:cNvSpPr txBox="1"/>
          <p:nvPr/>
        </p:nvSpPr>
        <p:spPr>
          <a:xfrm>
            <a:off x="609600" y="457200"/>
            <a:ext cx="6324600" cy="523220"/>
          </a:xfrm>
          <a:prstGeom prst="rect">
            <a:avLst/>
          </a:prstGeom>
          <a:noFill/>
        </p:spPr>
        <p:txBody>
          <a:bodyPr wrap="square" rtlCol="0">
            <a:spAutoFit/>
          </a:bodyPr>
          <a:lstStyle/>
          <a:p>
            <a:r>
              <a:rPr lang="en-US" sz="2800" dirty="0" smtClean="0"/>
              <a:t>Lytic Cycle</a:t>
            </a: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fontScale="77500" lnSpcReduction="20000"/>
          </a:bodyPr>
          <a:lstStyle/>
          <a:p>
            <a:r>
              <a:rPr lang="en-US" sz="2400" dirty="0" smtClean="0"/>
              <a:t>A virus that replicates </a:t>
            </a:r>
            <a:r>
              <a:rPr lang="en-US" sz="2400" dirty="0"/>
              <a:t>the </a:t>
            </a:r>
            <a:r>
              <a:rPr lang="en-US" sz="2400" dirty="0" smtClean="0"/>
              <a:t>phage </a:t>
            </a:r>
            <a:r>
              <a:rPr lang="en-US" sz="2400" dirty="0"/>
              <a:t>without destroying the </a:t>
            </a:r>
            <a:r>
              <a:rPr lang="en-US" sz="2400" dirty="0" smtClean="0"/>
              <a:t>host undergoes the </a:t>
            </a:r>
            <a:r>
              <a:rPr lang="en-US" sz="2400" dirty="0" smtClean="0">
                <a:solidFill>
                  <a:srgbClr val="FF0000"/>
                </a:solidFill>
              </a:rPr>
              <a:t>lysogenic cycle</a:t>
            </a:r>
            <a:r>
              <a:rPr lang="en-US" sz="2400" dirty="0" smtClean="0"/>
              <a:t>.</a:t>
            </a:r>
          </a:p>
          <a:p>
            <a:r>
              <a:rPr lang="en-US" sz="2400" dirty="0" smtClean="0"/>
              <a:t>Phages capable of using both modes of reproducing within a bacterium are called </a:t>
            </a:r>
            <a:r>
              <a:rPr lang="en-US" sz="2400" b="1" dirty="0" smtClean="0">
                <a:solidFill>
                  <a:srgbClr val="FF0000"/>
                </a:solidFill>
              </a:rPr>
              <a:t>temperate phages</a:t>
            </a:r>
            <a:r>
              <a:rPr lang="en-US" sz="2400" dirty="0" smtClean="0"/>
              <a:t>.</a:t>
            </a:r>
            <a:r>
              <a:rPr lang="en-US" sz="2000" dirty="0" smtClean="0"/>
              <a:t> </a:t>
            </a:r>
            <a:endParaRPr lang="en-US" sz="2400" dirty="0" smtClean="0"/>
          </a:p>
          <a:p>
            <a:r>
              <a:rPr lang="en-US" sz="2400" dirty="0" smtClean="0"/>
              <a:t>Infection of an E. coli cell by </a:t>
            </a:r>
            <a:r>
              <a:rPr lang="el-GR" sz="2400" dirty="0" smtClean="0"/>
              <a:t>λ</a:t>
            </a:r>
            <a:r>
              <a:rPr lang="en-US" sz="2400" dirty="0" smtClean="0"/>
              <a:t> begins when the phage binds to the surface of the cell and injects its DNA. </a:t>
            </a:r>
          </a:p>
          <a:p>
            <a:r>
              <a:rPr lang="en-US" sz="2400" dirty="0" smtClean="0"/>
              <a:t>Within the host, the </a:t>
            </a:r>
            <a:r>
              <a:rPr lang="el-GR" sz="2400" dirty="0" smtClean="0"/>
              <a:t>λ</a:t>
            </a:r>
            <a:r>
              <a:rPr lang="en-US" sz="2400" dirty="0" smtClean="0"/>
              <a:t> DNA molecule forms a circle.</a:t>
            </a:r>
          </a:p>
          <a:p>
            <a:r>
              <a:rPr lang="en-US" sz="2400" dirty="0" smtClean="0"/>
              <a:t>Next, depending whether its </a:t>
            </a:r>
            <a:r>
              <a:rPr lang="en-US" sz="2400" dirty="0" err="1" smtClean="0"/>
              <a:t>lytic</a:t>
            </a:r>
            <a:r>
              <a:rPr lang="en-US" sz="2400" dirty="0" smtClean="0"/>
              <a:t> or lysogenic, in </a:t>
            </a:r>
            <a:r>
              <a:rPr lang="en-US" sz="2400" dirty="0" err="1" smtClean="0"/>
              <a:t>lytic</a:t>
            </a:r>
            <a:r>
              <a:rPr lang="en-US" sz="2400" dirty="0" smtClean="0"/>
              <a:t>, the viral genes immediately turn the host cell into </a:t>
            </a:r>
            <a:r>
              <a:rPr lang="el-GR" sz="2400" dirty="0" smtClean="0"/>
              <a:t>λ</a:t>
            </a:r>
            <a:r>
              <a:rPr lang="en-US" sz="2400" dirty="0" smtClean="0"/>
              <a:t> producing factory, and the cell lyses and releases its viral products. </a:t>
            </a:r>
          </a:p>
          <a:p>
            <a:r>
              <a:rPr lang="en-US" sz="2400" dirty="0" smtClean="0"/>
              <a:t>During a lysogenic cycle, the </a:t>
            </a:r>
            <a:r>
              <a:rPr lang="el-GR" sz="2400" dirty="0" smtClean="0"/>
              <a:t>λ</a:t>
            </a:r>
            <a:r>
              <a:rPr lang="en-US" sz="2400" dirty="0" smtClean="0"/>
              <a:t> DNA molecule is incorporated by genetic recombination( crossing over) into a specific site on the host cells chromosome. </a:t>
            </a:r>
          </a:p>
          <a:p>
            <a:r>
              <a:rPr lang="en-US" sz="2400" b="1" dirty="0" smtClean="0">
                <a:solidFill>
                  <a:srgbClr val="FF0000"/>
                </a:solidFill>
              </a:rPr>
              <a:t>If this integrates, the viral DNA is a prophage, of which one gene codes for a protein that prevents transcription of other prophage genes. </a:t>
            </a:r>
          </a:p>
          <a:p>
            <a:endParaRPr lang="en-US" sz="2400" dirty="0" smtClean="0"/>
          </a:p>
          <a:p>
            <a:endParaRPr lang="en-US" sz="2400" dirty="0"/>
          </a:p>
          <a:p>
            <a:endParaRPr lang="en-US" sz="2400" dirty="0" smtClean="0"/>
          </a:p>
          <a:p>
            <a:pPr lvl="1">
              <a:buNone/>
            </a:pPr>
            <a:endParaRPr lang="en-US" sz="2000" dirty="0" smtClean="0"/>
          </a:p>
        </p:txBody>
      </p:sp>
      <p:sp>
        <p:nvSpPr>
          <p:cNvPr id="2" name="Title 1"/>
          <p:cNvSpPr>
            <a:spLocks noGrp="1"/>
          </p:cNvSpPr>
          <p:nvPr>
            <p:ph type="title"/>
          </p:nvPr>
        </p:nvSpPr>
        <p:spPr/>
        <p:txBody>
          <a:bodyPr>
            <a:normAutofit/>
          </a:bodyPr>
          <a:lstStyle/>
          <a:p>
            <a:r>
              <a:rPr lang="en-US" sz="3600" dirty="0" smtClean="0"/>
              <a:t>Lysogenic Cycle</a:t>
            </a:r>
            <a:endParaRPr lang="en-US" sz="3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dirty="0"/>
          </a:p>
        </p:txBody>
      </p:sp>
      <p:pic>
        <p:nvPicPr>
          <p:cNvPr id="4" name="Picture 7" descr="19_06LambdaLyticLysoCycle-U"/>
          <p:cNvPicPr>
            <a:picLocks noChangeAspect="1" noChangeArrowheads="1"/>
          </p:cNvPicPr>
          <p:nvPr/>
        </p:nvPicPr>
        <p:blipFill>
          <a:blip r:embed="rId3" cstate="print"/>
          <a:srcRect/>
          <a:stretch>
            <a:fillRect/>
          </a:stretch>
        </p:blipFill>
        <p:spPr bwMode="auto">
          <a:xfrm>
            <a:off x="304800" y="838200"/>
            <a:ext cx="8548687" cy="5091113"/>
          </a:xfrm>
          <a:prstGeom prst="rect">
            <a:avLst/>
          </a:prstGeom>
          <a:noFill/>
          <a:ln w="9525">
            <a:noFill/>
            <a:miter lim="800000"/>
            <a:headEnd/>
            <a:tailEnd/>
          </a:ln>
        </p:spPr>
      </p:pic>
      <p:sp>
        <p:nvSpPr>
          <p:cNvPr id="5" name="Text Box 11"/>
          <p:cNvSpPr txBox="1">
            <a:spLocks noChangeArrowheads="1"/>
          </p:cNvSpPr>
          <p:nvPr/>
        </p:nvSpPr>
        <p:spPr bwMode="auto">
          <a:xfrm>
            <a:off x="2471738" y="1257300"/>
            <a:ext cx="2082800" cy="1603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The phage injects its DNA.</a:t>
            </a:r>
            <a:endParaRPr kumimoji="0" lang="en-US" sz="1300" b="1" dirty="0">
              <a:solidFill>
                <a:srgbClr val="563A84"/>
              </a:solidFill>
              <a:ea typeface="ヒラギノ角ゴ Pro W3" pitchFamily="48" charset="-128"/>
            </a:endParaRPr>
          </a:p>
        </p:txBody>
      </p:sp>
      <p:sp>
        <p:nvSpPr>
          <p:cNvPr id="6" name="Text Box 16"/>
          <p:cNvSpPr txBox="1">
            <a:spLocks noChangeArrowheads="1"/>
          </p:cNvSpPr>
          <p:nvPr/>
        </p:nvSpPr>
        <p:spPr bwMode="auto">
          <a:xfrm>
            <a:off x="5646738" y="954088"/>
            <a:ext cx="1144587" cy="320675"/>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Daughter cell</a:t>
            </a:r>
          </a:p>
          <a:p>
            <a:pPr>
              <a:lnSpc>
                <a:spcPct val="80000"/>
              </a:lnSpc>
            </a:pPr>
            <a:r>
              <a:rPr kumimoji="0" lang="en-US" sz="1300" b="1" dirty="0">
                <a:ea typeface="ヒラギノ角ゴ Pro W3" pitchFamily="48" charset="-128"/>
              </a:rPr>
              <a:t>with prophage</a:t>
            </a:r>
          </a:p>
        </p:txBody>
      </p:sp>
      <p:sp>
        <p:nvSpPr>
          <p:cNvPr id="7" name="Text Box 19"/>
          <p:cNvSpPr txBox="1">
            <a:spLocks noChangeArrowheads="1"/>
          </p:cNvSpPr>
          <p:nvPr/>
        </p:nvSpPr>
        <p:spPr bwMode="auto">
          <a:xfrm>
            <a:off x="7354888" y="1552575"/>
            <a:ext cx="1476375" cy="920750"/>
          </a:xfrm>
          <a:prstGeom prst="rect">
            <a:avLst/>
          </a:prstGeom>
          <a:noFill/>
          <a:ln w="9525">
            <a:noFill/>
            <a:miter lim="800000"/>
            <a:headEnd/>
            <a:tailEnd/>
          </a:ln>
        </p:spPr>
        <p:txBody>
          <a:bodyPr wrap="none" lIns="0" tIns="0" rIns="0" bIns="0"/>
          <a:lstStyle/>
          <a:p>
            <a:pPr>
              <a:lnSpc>
                <a:spcPct val="85000"/>
              </a:lnSpc>
            </a:pPr>
            <a:r>
              <a:rPr kumimoji="0" lang="en-US" sz="1300" b="1" dirty="0"/>
              <a:t>Cell divisions</a:t>
            </a:r>
          </a:p>
          <a:p>
            <a:pPr>
              <a:lnSpc>
                <a:spcPct val="85000"/>
              </a:lnSpc>
            </a:pPr>
            <a:r>
              <a:rPr kumimoji="0" lang="en-US" sz="1300" b="1" dirty="0"/>
              <a:t>produce</a:t>
            </a:r>
          </a:p>
          <a:p>
            <a:pPr>
              <a:lnSpc>
                <a:spcPct val="85000"/>
              </a:lnSpc>
            </a:pPr>
            <a:r>
              <a:rPr kumimoji="0" lang="en-US" sz="1300" b="1" dirty="0"/>
              <a:t>population of</a:t>
            </a:r>
          </a:p>
          <a:p>
            <a:pPr>
              <a:lnSpc>
                <a:spcPct val="85000"/>
              </a:lnSpc>
            </a:pPr>
            <a:r>
              <a:rPr kumimoji="0" lang="en-US" sz="1300" b="1" dirty="0"/>
              <a:t>bacteria infected</a:t>
            </a:r>
          </a:p>
          <a:p>
            <a:pPr>
              <a:lnSpc>
                <a:spcPct val="85000"/>
              </a:lnSpc>
            </a:pPr>
            <a:r>
              <a:rPr kumimoji="0" lang="en-US" sz="1300" b="1" dirty="0"/>
              <a:t>with the prophage.</a:t>
            </a:r>
          </a:p>
        </p:txBody>
      </p:sp>
      <p:sp>
        <p:nvSpPr>
          <p:cNvPr id="8" name="Text Box 18"/>
          <p:cNvSpPr txBox="1">
            <a:spLocks noChangeArrowheads="1"/>
          </p:cNvSpPr>
          <p:nvPr/>
        </p:nvSpPr>
        <p:spPr bwMode="auto">
          <a:xfrm>
            <a:off x="4884738" y="2543175"/>
            <a:ext cx="1971675" cy="652463"/>
          </a:xfrm>
          <a:prstGeom prst="rect">
            <a:avLst/>
          </a:prstGeom>
          <a:noFill/>
          <a:ln w="9525">
            <a:noFill/>
            <a:miter lim="800000"/>
            <a:headEnd/>
            <a:tailEnd/>
          </a:ln>
        </p:spPr>
        <p:txBody>
          <a:bodyPr wrap="none" lIns="0" tIns="0" rIns="0" bIns="0"/>
          <a:lstStyle/>
          <a:p>
            <a:pPr>
              <a:lnSpc>
                <a:spcPct val="85000"/>
              </a:lnSpc>
            </a:pPr>
            <a:r>
              <a:rPr kumimoji="0" lang="en-US" sz="1300" b="1" dirty="0">
                <a:ea typeface="ヒラギノ角ゴ Pro W3" pitchFamily="48" charset="-128"/>
              </a:rPr>
              <a:t>Occasionally, a prophage</a:t>
            </a:r>
          </a:p>
          <a:p>
            <a:pPr>
              <a:lnSpc>
                <a:spcPct val="85000"/>
              </a:lnSpc>
            </a:pPr>
            <a:r>
              <a:rPr kumimoji="0" lang="en-US" sz="1300" b="1" dirty="0">
                <a:ea typeface="ヒラギノ角ゴ Pro W3" pitchFamily="48" charset="-128"/>
              </a:rPr>
              <a:t>exits the bacterial</a:t>
            </a:r>
          </a:p>
          <a:p>
            <a:pPr>
              <a:lnSpc>
                <a:spcPct val="85000"/>
              </a:lnSpc>
            </a:pPr>
            <a:r>
              <a:rPr kumimoji="0" lang="en-US" sz="1300" b="1" dirty="0">
                <a:ea typeface="ヒラギノ角ゴ Pro W3" pitchFamily="48" charset="-128"/>
              </a:rPr>
              <a:t>chromosome,</a:t>
            </a:r>
          </a:p>
          <a:p>
            <a:pPr>
              <a:lnSpc>
                <a:spcPct val="85000"/>
              </a:lnSpc>
            </a:pPr>
            <a:r>
              <a:rPr kumimoji="0" lang="en-US" sz="1300" b="1" dirty="0">
                <a:ea typeface="ヒラギノ角ゴ Pro W3" pitchFamily="48" charset="-128"/>
              </a:rPr>
              <a:t>initiating a </a:t>
            </a:r>
            <a:r>
              <a:rPr kumimoji="0" lang="en-US" sz="1300" b="1" dirty="0" err="1">
                <a:ea typeface="ヒラギノ角ゴ Pro W3" pitchFamily="48" charset="-128"/>
              </a:rPr>
              <a:t>lytic</a:t>
            </a:r>
            <a:r>
              <a:rPr kumimoji="0" lang="en-US" sz="1300" b="1" dirty="0">
                <a:ea typeface="ヒラギノ角ゴ Pro W3" pitchFamily="48" charset="-128"/>
              </a:rPr>
              <a:t> cycle.</a:t>
            </a:r>
          </a:p>
        </p:txBody>
      </p:sp>
      <p:sp>
        <p:nvSpPr>
          <p:cNvPr id="9" name="Text Box 28"/>
          <p:cNvSpPr txBox="1">
            <a:spLocks noChangeArrowheads="1"/>
          </p:cNvSpPr>
          <p:nvPr/>
        </p:nvSpPr>
        <p:spPr bwMode="auto">
          <a:xfrm>
            <a:off x="6432550" y="3814763"/>
            <a:ext cx="2513013" cy="511175"/>
          </a:xfrm>
          <a:prstGeom prst="rect">
            <a:avLst/>
          </a:prstGeom>
          <a:noFill/>
          <a:ln w="9525">
            <a:noFill/>
            <a:miter lim="800000"/>
            <a:headEnd/>
            <a:tailEnd/>
          </a:ln>
        </p:spPr>
        <p:txBody>
          <a:bodyPr wrap="none" lIns="0" tIns="0" rIns="0" bIns="0"/>
          <a:lstStyle/>
          <a:p>
            <a:pPr>
              <a:lnSpc>
                <a:spcPct val="85000"/>
              </a:lnSpc>
            </a:pPr>
            <a:r>
              <a:rPr kumimoji="0" lang="en-US" sz="1300" b="1" dirty="0">
                <a:ea typeface="ヒラギノ角ゴ Pro W3" pitchFamily="48" charset="-128"/>
              </a:rPr>
              <a:t>The bacterium reproduces,</a:t>
            </a:r>
          </a:p>
          <a:p>
            <a:pPr>
              <a:lnSpc>
                <a:spcPct val="85000"/>
              </a:lnSpc>
            </a:pPr>
            <a:r>
              <a:rPr kumimoji="0" lang="en-US" sz="1300" b="1" dirty="0">
                <a:ea typeface="ヒラギノ角ゴ Pro W3" pitchFamily="48" charset="-128"/>
              </a:rPr>
              <a:t>copying the prophage and</a:t>
            </a:r>
          </a:p>
          <a:p>
            <a:pPr>
              <a:lnSpc>
                <a:spcPct val="85000"/>
              </a:lnSpc>
            </a:pPr>
            <a:r>
              <a:rPr kumimoji="0" lang="en-US" sz="1300" b="1" dirty="0">
                <a:ea typeface="ヒラギノ角ゴ Pro W3" pitchFamily="48" charset="-128"/>
              </a:rPr>
              <a:t>transmitting it to daughter cells.</a:t>
            </a:r>
          </a:p>
        </p:txBody>
      </p:sp>
      <p:sp>
        <p:nvSpPr>
          <p:cNvPr id="10" name="Text Box 29"/>
          <p:cNvSpPr txBox="1">
            <a:spLocks noChangeArrowheads="1"/>
          </p:cNvSpPr>
          <p:nvPr/>
        </p:nvSpPr>
        <p:spPr bwMode="auto">
          <a:xfrm>
            <a:off x="5362575" y="5260975"/>
            <a:ext cx="2084388" cy="473075"/>
          </a:xfrm>
          <a:prstGeom prst="rect">
            <a:avLst/>
          </a:prstGeom>
          <a:noFill/>
          <a:ln w="9525">
            <a:noFill/>
            <a:miter lim="800000"/>
            <a:headEnd/>
            <a:tailEnd/>
          </a:ln>
        </p:spPr>
        <p:txBody>
          <a:bodyPr wrap="none" lIns="0" tIns="0" rIns="0" bIns="0"/>
          <a:lstStyle/>
          <a:p>
            <a:pPr>
              <a:lnSpc>
                <a:spcPct val="85000"/>
              </a:lnSpc>
            </a:pPr>
            <a:r>
              <a:rPr kumimoji="0" lang="en-US" sz="1300" b="1" dirty="0">
                <a:ea typeface="ヒラギノ角ゴ Pro W3" pitchFamily="48" charset="-128"/>
              </a:rPr>
              <a:t>Phage DNA integrates into</a:t>
            </a:r>
          </a:p>
          <a:p>
            <a:pPr>
              <a:lnSpc>
                <a:spcPct val="85000"/>
              </a:lnSpc>
            </a:pPr>
            <a:r>
              <a:rPr kumimoji="0" lang="en-US" sz="1300" b="1" dirty="0">
                <a:ea typeface="ヒラギノ角ゴ Pro W3" pitchFamily="48" charset="-128"/>
              </a:rPr>
              <a:t>the bacterial chromosome,</a:t>
            </a:r>
          </a:p>
          <a:p>
            <a:pPr>
              <a:lnSpc>
                <a:spcPct val="85000"/>
              </a:lnSpc>
            </a:pPr>
            <a:r>
              <a:rPr kumimoji="0" lang="en-US" sz="1300" b="1" dirty="0">
                <a:ea typeface="ヒラギノ角ゴ Pro W3" pitchFamily="48" charset="-128"/>
              </a:rPr>
              <a:t>becoming a prophage.</a:t>
            </a:r>
          </a:p>
        </p:txBody>
      </p:sp>
      <p:sp>
        <p:nvSpPr>
          <p:cNvPr id="11" name="Text Box 25"/>
          <p:cNvSpPr txBox="1">
            <a:spLocks noChangeArrowheads="1"/>
          </p:cNvSpPr>
          <p:nvPr/>
        </p:nvSpPr>
        <p:spPr bwMode="auto">
          <a:xfrm>
            <a:off x="5311775" y="3656013"/>
            <a:ext cx="1000125" cy="146050"/>
          </a:xfrm>
          <a:prstGeom prst="rect">
            <a:avLst/>
          </a:prstGeom>
          <a:noFill/>
          <a:ln w="9525">
            <a:noFill/>
            <a:miter lim="800000"/>
            <a:headEnd/>
            <a:tailEnd/>
          </a:ln>
        </p:spPr>
        <p:txBody>
          <a:bodyPr wrap="none" lIns="0" tIns="0" rIns="0" bIns="0"/>
          <a:lstStyle/>
          <a:p>
            <a:pPr>
              <a:lnSpc>
                <a:spcPct val="80000"/>
              </a:lnSpc>
            </a:pPr>
            <a:r>
              <a:rPr kumimoji="0" lang="en-US" sz="1000" b="1" dirty="0">
                <a:solidFill>
                  <a:srgbClr val="FF0000"/>
                </a:solidFill>
                <a:ea typeface="ヒラギノ角ゴ Pro W3" pitchFamily="48" charset="-128"/>
              </a:rPr>
              <a:t>Lysogenic cycle</a:t>
            </a:r>
          </a:p>
        </p:txBody>
      </p:sp>
      <p:sp>
        <p:nvSpPr>
          <p:cNvPr id="12" name="Text Box 30"/>
          <p:cNvSpPr txBox="1">
            <a:spLocks noChangeArrowheads="1"/>
          </p:cNvSpPr>
          <p:nvPr/>
        </p:nvSpPr>
        <p:spPr bwMode="auto">
          <a:xfrm>
            <a:off x="1957388" y="5264150"/>
            <a:ext cx="2254250" cy="592138"/>
          </a:xfrm>
          <a:prstGeom prst="rect">
            <a:avLst/>
          </a:prstGeom>
          <a:noFill/>
          <a:ln w="9525">
            <a:noFill/>
            <a:miter lim="800000"/>
            <a:headEnd/>
            <a:tailEnd/>
          </a:ln>
        </p:spPr>
        <p:txBody>
          <a:bodyPr wrap="none" lIns="0" tIns="0" rIns="0" bIns="0"/>
          <a:lstStyle/>
          <a:p>
            <a:pPr>
              <a:lnSpc>
                <a:spcPct val="85000"/>
              </a:lnSpc>
            </a:pPr>
            <a:r>
              <a:rPr kumimoji="0" lang="en-US" sz="1300" b="1" dirty="0"/>
              <a:t>New phage DNA and proteins</a:t>
            </a:r>
          </a:p>
          <a:p>
            <a:pPr>
              <a:lnSpc>
                <a:spcPct val="85000"/>
              </a:lnSpc>
            </a:pPr>
            <a:r>
              <a:rPr kumimoji="0" lang="en-US" sz="1300" b="1" dirty="0"/>
              <a:t>are synthesized and</a:t>
            </a:r>
          </a:p>
          <a:p>
            <a:pPr>
              <a:lnSpc>
                <a:spcPct val="85000"/>
              </a:lnSpc>
            </a:pPr>
            <a:r>
              <a:rPr kumimoji="0" lang="en-US" sz="1300" b="1" dirty="0"/>
              <a:t>assembled into phages.</a:t>
            </a:r>
          </a:p>
        </p:txBody>
      </p:sp>
      <p:sp>
        <p:nvSpPr>
          <p:cNvPr id="13" name="Text Box 22"/>
          <p:cNvSpPr txBox="1">
            <a:spLocks noChangeArrowheads="1"/>
          </p:cNvSpPr>
          <p:nvPr/>
        </p:nvSpPr>
        <p:spPr bwMode="auto">
          <a:xfrm>
            <a:off x="3498850" y="4240213"/>
            <a:ext cx="665163" cy="254000"/>
          </a:xfrm>
          <a:prstGeom prst="rect">
            <a:avLst/>
          </a:prstGeom>
          <a:noFill/>
          <a:ln w="9525">
            <a:noFill/>
            <a:miter lim="800000"/>
            <a:headEnd/>
            <a:tailEnd/>
          </a:ln>
        </p:spPr>
        <p:txBody>
          <a:bodyPr wrap="none" lIns="0" tIns="0" rIns="0" bIns="0"/>
          <a:lstStyle/>
          <a:p>
            <a:pPr>
              <a:lnSpc>
                <a:spcPct val="80000"/>
              </a:lnSpc>
            </a:pPr>
            <a:r>
              <a:rPr kumimoji="0" lang="en-US" sz="1000" b="1" dirty="0">
                <a:solidFill>
                  <a:srgbClr val="FF0000"/>
                </a:solidFill>
                <a:ea typeface="ヒラギノ角ゴ Pro W3" pitchFamily="48" charset="-128"/>
              </a:rPr>
              <a:t>Lytic cycle</a:t>
            </a:r>
          </a:p>
          <a:p>
            <a:r>
              <a:rPr kumimoji="0" lang="en-US" sz="1000" b="1" dirty="0">
                <a:solidFill>
                  <a:srgbClr val="FF0000"/>
                </a:solidFill>
                <a:ea typeface="ヒラギノ角ゴ Pro W3" pitchFamily="48" charset="-128"/>
              </a:rPr>
              <a:t>is induced</a:t>
            </a:r>
          </a:p>
        </p:txBody>
      </p:sp>
      <p:sp>
        <p:nvSpPr>
          <p:cNvPr id="14" name="Text Box 23"/>
          <p:cNvSpPr txBox="1">
            <a:spLocks noChangeArrowheads="1"/>
          </p:cNvSpPr>
          <p:nvPr/>
        </p:nvSpPr>
        <p:spPr bwMode="auto">
          <a:xfrm>
            <a:off x="4219575" y="4298950"/>
            <a:ext cx="171450" cy="1476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or </a:t>
            </a:r>
          </a:p>
        </p:txBody>
      </p:sp>
      <p:sp>
        <p:nvSpPr>
          <p:cNvPr id="15" name="Text Box 24"/>
          <p:cNvSpPr txBox="1">
            <a:spLocks noChangeArrowheads="1"/>
          </p:cNvSpPr>
          <p:nvPr/>
        </p:nvSpPr>
        <p:spPr bwMode="auto">
          <a:xfrm>
            <a:off x="4475163" y="4240213"/>
            <a:ext cx="977900" cy="244475"/>
          </a:xfrm>
          <a:prstGeom prst="rect">
            <a:avLst/>
          </a:prstGeom>
          <a:noFill/>
          <a:ln w="9525">
            <a:noFill/>
            <a:miter lim="800000"/>
            <a:headEnd/>
            <a:tailEnd/>
          </a:ln>
        </p:spPr>
        <p:txBody>
          <a:bodyPr wrap="none" lIns="0" tIns="0" rIns="0" bIns="0"/>
          <a:lstStyle/>
          <a:p>
            <a:pPr algn="ctr">
              <a:lnSpc>
                <a:spcPct val="80000"/>
              </a:lnSpc>
            </a:pPr>
            <a:r>
              <a:rPr kumimoji="0" lang="en-US" sz="1000" b="1" dirty="0">
                <a:solidFill>
                  <a:srgbClr val="FF0000"/>
                </a:solidFill>
                <a:ea typeface="ヒラギノ角ゴ Pro W3" pitchFamily="48" charset="-128"/>
              </a:rPr>
              <a:t>Lysogenic cycle</a:t>
            </a:r>
          </a:p>
          <a:p>
            <a:pPr algn="ctr"/>
            <a:r>
              <a:rPr kumimoji="0" lang="en-US" sz="1000" b="1" dirty="0">
                <a:solidFill>
                  <a:srgbClr val="FF0000"/>
                </a:solidFill>
                <a:ea typeface="ヒラギノ角ゴ Pro W3" pitchFamily="48" charset="-128"/>
              </a:rPr>
              <a:t>is entered</a:t>
            </a:r>
          </a:p>
        </p:txBody>
      </p:sp>
      <p:sp>
        <p:nvSpPr>
          <p:cNvPr id="16" name="Text Box 26"/>
          <p:cNvSpPr txBox="1">
            <a:spLocks noChangeArrowheads="1"/>
          </p:cNvSpPr>
          <p:nvPr/>
        </p:nvSpPr>
        <p:spPr bwMode="auto">
          <a:xfrm>
            <a:off x="5538788" y="4324350"/>
            <a:ext cx="742950" cy="1984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Prophage</a:t>
            </a:r>
          </a:p>
        </p:txBody>
      </p:sp>
      <p:sp>
        <p:nvSpPr>
          <p:cNvPr id="17" name="Text Box 15"/>
          <p:cNvSpPr txBox="1">
            <a:spLocks noChangeArrowheads="1"/>
          </p:cNvSpPr>
          <p:nvPr/>
        </p:nvSpPr>
        <p:spPr bwMode="auto">
          <a:xfrm>
            <a:off x="3970338" y="2058988"/>
            <a:ext cx="968375" cy="304800"/>
          </a:xfrm>
          <a:prstGeom prst="rect">
            <a:avLst/>
          </a:prstGeom>
          <a:noFill/>
          <a:ln w="9525">
            <a:noFill/>
            <a:miter lim="800000"/>
            <a:headEnd/>
            <a:tailEnd/>
          </a:ln>
        </p:spPr>
        <p:txBody>
          <a:bodyPr wrap="none" lIns="0" tIns="0" rIns="0" bIns="0"/>
          <a:lstStyle/>
          <a:p>
            <a:pPr>
              <a:lnSpc>
                <a:spcPct val="85000"/>
              </a:lnSpc>
            </a:pPr>
            <a:r>
              <a:rPr kumimoji="0" lang="en-US" sz="1300" b="1" dirty="0">
                <a:ea typeface="ヒラギノ角ゴ Pro W3" pitchFamily="48" charset="-128"/>
              </a:rPr>
              <a:t> Phage DNA</a:t>
            </a:r>
          </a:p>
          <a:p>
            <a:pPr>
              <a:lnSpc>
                <a:spcPct val="85000"/>
              </a:lnSpc>
            </a:pPr>
            <a:r>
              <a:rPr kumimoji="0" lang="en-US" sz="1300" b="1" dirty="0">
                <a:ea typeface="ヒラギノ角ゴ Pro W3" pitchFamily="48" charset="-128"/>
              </a:rPr>
              <a:t>circularizes.</a:t>
            </a:r>
          </a:p>
        </p:txBody>
      </p:sp>
      <p:sp>
        <p:nvSpPr>
          <p:cNvPr id="18" name="Text Box 13"/>
          <p:cNvSpPr txBox="1">
            <a:spLocks noChangeArrowheads="1"/>
          </p:cNvSpPr>
          <p:nvPr/>
        </p:nvSpPr>
        <p:spPr bwMode="auto">
          <a:xfrm>
            <a:off x="2657475" y="2457450"/>
            <a:ext cx="1022350" cy="292100"/>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Bacterial</a:t>
            </a:r>
          </a:p>
          <a:p>
            <a:pPr>
              <a:lnSpc>
                <a:spcPct val="80000"/>
              </a:lnSpc>
            </a:pPr>
            <a:r>
              <a:rPr kumimoji="0" lang="en-US" sz="1300" b="1" dirty="0">
                <a:ea typeface="ヒラギノ角ゴ Pro W3" pitchFamily="48" charset="-128"/>
              </a:rPr>
              <a:t>chromosome </a:t>
            </a:r>
          </a:p>
        </p:txBody>
      </p:sp>
      <p:sp>
        <p:nvSpPr>
          <p:cNvPr id="19" name="Text Box 20"/>
          <p:cNvSpPr txBox="1">
            <a:spLocks noChangeArrowheads="1"/>
          </p:cNvSpPr>
          <p:nvPr/>
        </p:nvSpPr>
        <p:spPr bwMode="auto">
          <a:xfrm>
            <a:off x="328613" y="4008438"/>
            <a:ext cx="2571750" cy="223837"/>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The cell lyses, releasing phages.</a:t>
            </a:r>
          </a:p>
        </p:txBody>
      </p:sp>
      <p:sp>
        <p:nvSpPr>
          <p:cNvPr id="20" name="Text Box 21"/>
          <p:cNvSpPr txBox="1">
            <a:spLocks noChangeArrowheads="1"/>
          </p:cNvSpPr>
          <p:nvPr/>
        </p:nvSpPr>
        <p:spPr bwMode="auto">
          <a:xfrm>
            <a:off x="2784475" y="3652838"/>
            <a:ext cx="682625" cy="122237"/>
          </a:xfrm>
          <a:prstGeom prst="rect">
            <a:avLst/>
          </a:prstGeom>
          <a:noFill/>
          <a:ln w="9525">
            <a:noFill/>
            <a:miter lim="800000"/>
            <a:headEnd/>
            <a:tailEnd/>
          </a:ln>
        </p:spPr>
        <p:txBody>
          <a:bodyPr wrap="none" lIns="0" tIns="0" rIns="0" bIns="0"/>
          <a:lstStyle/>
          <a:p>
            <a:pPr>
              <a:lnSpc>
                <a:spcPct val="80000"/>
              </a:lnSpc>
            </a:pPr>
            <a:r>
              <a:rPr kumimoji="0" lang="en-US" sz="1000" b="1" dirty="0">
                <a:solidFill>
                  <a:srgbClr val="FF0000"/>
                </a:solidFill>
                <a:ea typeface="ヒラギノ角ゴ Pro W3" pitchFamily="48" charset="-128"/>
              </a:rPr>
              <a:t>Lytic cycle</a:t>
            </a:r>
          </a:p>
        </p:txBody>
      </p:sp>
      <p:sp>
        <p:nvSpPr>
          <p:cNvPr id="21" name="Text Box 10"/>
          <p:cNvSpPr txBox="1">
            <a:spLocks noChangeArrowheads="1"/>
          </p:cNvSpPr>
          <p:nvPr/>
        </p:nvSpPr>
        <p:spPr bwMode="auto">
          <a:xfrm>
            <a:off x="738188" y="2178050"/>
            <a:ext cx="527050" cy="1730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Phage</a:t>
            </a:r>
          </a:p>
        </p:txBody>
      </p:sp>
      <p:sp>
        <p:nvSpPr>
          <p:cNvPr id="22" name="Text Box 9"/>
          <p:cNvSpPr txBox="1">
            <a:spLocks noChangeArrowheads="1"/>
          </p:cNvSpPr>
          <p:nvPr/>
        </p:nvSpPr>
        <p:spPr bwMode="auto">
          <a:xfrm>
            <a:off x="1430338" y="1193800"/>
            <a:ext cx="514350" cy="325438"/>
          </a:xfrm>
          <a:prstGeom prst="rect">
            <a:avLst/>
          </a:prstGeom>
          <a:noFill/>
          <a:ln w="9525">
            <a:noFill/>
            <a:miter lim="800000"/>
            <a:headEnd/>
            <a:tailEnd/>
          </a:ln>
        </p:spPr>
        <p:txBody>
          <a:bodyPr wrap="none" lIns="0" tIns="0" rIns="0" bIns="0"/>
          <a:lstStyle/>
          <a:p>
            <a:pPr>
              <a:lnSpc>
                <a:spcPct val="80000"/>
              </a:lnSpc>
            </a:pPr>
            <a:r>
              <a:rPr kumimoji="0" lang="en-US" sz="1300" b="1" dirty="0">
                <a:ea typeface="ヒラギノ角ゴ Pro W3" pitchFamily="48" charset="-128"/>
              </a:rPr>
              <a:t>Phage</a:t>
            </a:r>
          </a:p>
          <a:p>
            <a:pPr>
              <a:lnSpc>
                <a:spcPct val="90000"/>
              </a:lnSpc>
            </a:pPr>
            <a:r>
              <a:rPr kumimoji="0" lang="en-US" sz="1300" b="1" dirty="0">
                <a:ea typeface="ヒラギノ角ゴ Pro W3" pitchFamily="48" charset="-128"/>
              </a:rPr>
              <a:t>DNA</a:t>
            </a:r>
            <a:endParaRPr kumimoji="0" lang="en-US" sz="1300" b="1" dirty="0">
              <a:solidFill>
                <a:srgbClr val="563A84"/>
              </a:solidFill>
              <a:ea typeface="ヒラギノ角ゴ Pro W3" pitchFamily="48"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Every time the E. coli cells divide, it replicates the phage DNA along with its own and passes the copies onto the daughter cells. </a:t>
            </a:r>
          </a:p>
          <a:p>
            <a:r>
              <a:rPr lang="en-US" sz="2000" dirty="0" smtClean="0"/>
              <a:t>A single cell can quickly produce a large population of bacteria carrying the virus </a:t>
            </a:r>
          </a:p>
          <a:p>
            <a:r>
              <a:rPr lang="en-US" sz="2000" dirty="0" smtClean="0"/>
              <a:t>Lysogenic implies that prophage are capable of giving rise to active phages that </a:t>
            </a:r>
            <a:r>
              <a:rPr lang="en-US" sz="2000" dirty="0" err="1" smtClean="0"/>
              <a:t>lyse</a:t>
            </a:r>
            <a:r>
              <a:rPr lang="en-US" sz="2000" dirty="0" smtClean="0"/>
              <a:t> their host cells.  </a:t>
            </a:r>
          </a:p>
          <a:p>
            <a:r>
              <a:rPr lang="en-US" sz="2000" dirty="0" smtClean="0"/>
              <a:t>Expression of the genes may alter the hosts phenotype, which can cause medical significance. </a:t>
            </a:r>
            <a:endParaRPr lang="en-US" sz="2000" dirty="0"/>
          </a:p>
        </p:txBody>
      </p:sp>
      <p:sp>
        <p:nvSpPr>
          <p:cNvPr id="2" name="TextBox 1"/>
          <p:cNvSpPr txBox="1"/>
          <p:nvPr/>
        </p:nvSpPr>
        <p:spPr>
          <a:xfrm>
            <a:off x="914400" y="838200"/>
            <a:ext cx="3810000" cy="523220"/>
          </a:xfrm>
          <a:prstGeom prst="rect">
            <a:avLst/>
          </a:prstGeom>
          <a:noFill/>
        </p:spPr>
        <p:txBody>
          <a:bodyPr wrap="square" rtlCol="0">
            <a:spAutoFit/>
          </a:bodyPr>
          <a:lstStyle/>
          <a:p>
            <a:r>
              <a:rPr lang="en-US" sz="2800" dirty="0" smtClean="0"/>
              <a:t>Lysogenic Cycle</a:t>
            </a:r>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dirty="0">
              <a:solidFill>
                <a:schemeClr val="bg1"/>
              </a:solidFill>
            </a:endParaRPr>
          </a:p>
        </p:txBody>
      </p:sp>
      <p:pic>
        <p:nvPicPr>
          <p:cNvPr id="4" name="Picture 13" descr="19_UN01SummaryLyticLyso-U"/>
          <p:cNvPicPr>
            <a:picLocks noChangeAspect="1" noChangeArrowheads="1"/>
          </p:cNvPicPr>
          <p:nvPr/>
        </p:nvPicPr>
        <p:blipFill>
          <a:blip r:embed="rId3" cstate="print"/>
          <a:srcRect/>
          <a:stretch>
            <a:fillRect/>
          </a:stretch>
        </p:blipFill>
        <p:spPr bwMode="auto">
          <a:xfrm>
            <a:off x="293688" y="444500"/>
            <a:ext cx="8555037" cy="5969000"/>
          </a:xfrm>
          <a:prstGeom prst="rect">
            <a:avLst/>
          </a:prstGeom>
          <a:noFill/>
          <a:ln w="9525">
            <a:noFill/>
            <a:miter lim="800000"/>
            <a:headEnd/>
            <a:tailEnd/>
          </a:ln>
        </p:spPr>
      </p:pic>
      <p:sp>
        <p:nvSpPr>
          <p:cNvPr id="5" name="Text Box 24"/>
          <p:cNvSpPr txBox="1">
            <a:spLocks noChangeArrowheads="1"/>
          </p:cNvSpPr>
          <p:nvPr/>
        </p:nvSpPr>
        <p:spPr bwMode="auto">
          <a:xfrm>
            <a:off x="333375" y="4154488"/>
            <a:ext cx="1198563" cy="200025"/>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Lytic cycle</a:t>
            </a:r>
          </a:p>
        </p:txBody>
      </p:sp>
      <p:sp>
        <p:nvSpPr>
          <p:cNvPr id="6" name="Text Box 25"/>
          <p:cNvSpPr txBox="1">
            <a:spLocks noChangeArrowheads="1"/>
          </p:cNvSpPr>
          <p:nvPr/>
        </p:nvSpPr>
        <p:spPr bwMode="auto">
          <a:xfrm>
            <a:off x="331788" y="4386263"/>
            <a:ext cx="3822700" cy="1384300"/>
          </a:xfrm>
          <a:prstGeom prst="rect">
            <a:avLst/>
          </a:prstGeom>
          <a:noFill/>
          <a:ln w="9525">
            <a:noFill/>
            <a:miter lim="800000"/>
            <a:headEnd/>
            <a:tailEnd/>
          </a:ln>
        </p:spPr>
        <p:txBody>
          <a:bodyPr wrap="none" lIns="0" tIns="0" rIns="0" bIns="0"/>
          <a:lstStyle/>
          <a:p>
            <a:pPr>
              <a:lnSpc>
                <a:spcPct val="90000"/>
              </a:lnSpc>
              <a:buFont typeface="Times" pitchFamily="48" charset="0"/>
              <a:buChar char="•"/>
            </a:pPr>
            <a:r>
              <a:rPr kumimoji="0" lang="en-US" sz="1800" b="1" dirty="0">
                <a:solidFill>
                  <a:schemeClr val="bg1"/>
                </a:solidFill>
                <a:ea typeface="ヒラギノ角ゴ Pro W3" pitchFamily="48" charset="-128"/>
              </a:rPr>
              <a:t> Virulent or temperate phage</a:t>
            </a:r>
          </a:p>
          <a:p>
            <a:pPr>
              <a:lnSpc>
                <a:spcPct val="90000"/>
              </a:lnSpc>
              <a:buFont typeface="Times" pitchFamily="48" charset="0"/>
              <a:buChar char="•"/>
            </a:pPr>
            <a:r>
              <a:rPr kumimoji="0" lang="en-US" sz="1800" b="1" dirty="0">
                <a:solidFill>
                  <a:schemeClr val="bg1"/>
                </a:solidFill>
                <a:ea typeface="ヒラギノ角ゴ Pro W3" pitchFamily="48" charset="-128"/>
              </a:rPr>
              <a:t> Destruction of host DNA</a:t>
            </a:r>
          </a:p>
          <a:p>
            <a:pPr>
              <a:lnSpc>
                <a:spcPct val="90000"/>
              </a:lnSpc>
              <a:buFont typeface="Times" pitchFamily="48" charset="0"/>
              <a:buChar char="•"/>
            </a:pPr>
            <a:r>
              <a:rPr kumimoji="0" lang="en-US" sz="1800" b="1" dirty="0">
                <a:solidFill>
                  <a:schemeClr val="bg1"/>
                </a:solidFill>
                <a:ea typeface="ヒラギノ角ゴ Pro W3" pitchFamily="48" charset="-128"/>
              </a:rPr>
              <a:t> Production of new phages</a:t>
            </a:r>
          </a:p>
          <a:p>
            <a:pPr>
              <a:lnSpc>
                <a:spcPct val="90000"/>
              </a:lnSpc>
              <a:buFont typeface="Times" pitchFamily="48" charset="0"/>
              <a:buChar char="•"/>
            </a:pPr>
            <a:r>
              <a:rPr kumimoji="0" lang="en-US" sz="1800" b="1" dirty="0">
                <a:solidFill>
                  <a:schemeClr val="bg1"/>
                </a:solidFill>
                <a:ea typeface="ヒラギノ角ゴ Pro W3" pitchFamily="48" charset="-128"/>
              </a:rPr>
              <a:t> </a:t>
            </a:r>
            <a:r>
              <a:rPr kumimoji="0" lang="en-US" sz="1800" b="1" dirty="0" err="1">
                <a:solidFill>
                  <a:schemeClr val="bg1"/>
                </a:solidFill>
                <a:ea typeface="ヒラギノ角ゴ Pro W3" pitchFamily="48" charset="-128"/>
              </a:rPr>
              <a:t>Lysis</a:t>
            </a:r>
            <a:r>
              <a:rPr kumimoji="0" lang="en-US" sz="1800" b="1" dirty="0">
                <a:solidFill>
                  <a:schemeClr val="bg1"/>
                </a:solidFill>
                <a:ea typeface="ヒラギノ角ゴ Pro W3" pitchFamily="48" charset="-128"/>
              </a:rPr>
              <a:t> of host cell causes release</a:t>
            </a:r>
          </a:p>
          <a:p>
            <a:pPr>
              <a:lnSpc>
                <a:spcPct val="90000"/>
              </a:lnSpc>
            </a:pPr>
            <a:r>
              <a:rPr kumimoji="0" lang="en-US" sz="1800" b="1" dirty="0">
                <a:solidFill>
                  <a:schemeClr val="bg1"/>
                </a:solidFill>
                <a:ea typeface="ヒラギノ角ゴ Pro W3" pitchFamily="48" charset="-128"/>
              </a:rPr>
              <a:t>  </a:t>
            </a:r>
            <a:r>
              <a:rPr kumimoji="0" lang="en-US" sz="600" b="1" dirty="0">
                <a:solidFill>
                  <a:schemeClr val="bg1"/>
                </a:solidFill>
                <a:ea typeface="ヒラギノ角ゴ Pro W3" pitchFamily="48" charset="-128"/>
              </a:rPr>
              <a:t> </a:t>
            </a:r>
            <a:r>
              <a:rPr kumimoji="0" lang="en-US" sz="1800" b="1" dirty="0">
                <a:solidFill>
                  <a:schemeClr val="bg1"/>
                </a:solidFill>
                <a:ea typeface="ヒラギノ角ゴ Pro W3" pitchFamily="48" charset="-128"/>
              </a:rPr>
              <a:t>of progeny phages</a:t>
            </a:r>
          </a:p>
        </p:txBody>
      </p:sp>
      <p:sp>
        <p:nvSpPr>
          <p:cNvPr id="7" name="Text Box 22"/>
          <p:cNvSpPr txBox="1">
            <a:spLocks noChangeArrowheads="1"/>
          </p:cNvSpPr>
          <p:nvPr/>
        </p:nvSpPr>
        <p:spPr bwMode="auto">
          <a:xfrm>
            <a:off x="4719638" y="4154488"/>
            <a:ext cx="1765300" cy="217487"/>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Lysogenic cycle</a:t>
            </a:r>
          </a:p>
        </p:txBody>
      </p:sp>
      <p:sp>
        <p:nvSpPr>
          <p:cNvPr id="8" name="Text Box 23"/>
          <p:cNvSpPr txBox="1">
            <a:spLocks noChangeArrowheads="1"/>
          </p:cNvSpPr>
          <p:nvPr/>
        </p:nvSpPr>
        <p:spPr bwMode="auto">
          <a:xfrm>
            <a:off x="4738688" y="4386263"/>
            <a:ext cx="4279900" cy="1836737"/>
          </a:xfrm>
          <a:prstGeom prst="rect">
            <a:avLst/>
          </a:prstGeom>
          <a:noFill/>
          <a:ln w="9525">
            <a:noFill/>
            <a:miter lim="800000"/>
            <a:headEnd/>
            <a:tailEnd/>
          </a:ln>
        </p:spPr>
        <p:txBody>
          <a:bodyPr wrap="none" lIns="0" tIns="0" rIns="0" bIns="0"/>
          <a:lstStyle/>
          <a:p>
            <a:pPr>
              <a:lnSpc>
                <a:spcPct val="90000"/>
              </a:lnSpc>
              <a:buFont typeface="Times" pitchFamily="48" charset="0"/>
              <a:buChar char="•"/>
            </a:pPr>
            <a:r>
              <a:rPr kumimoji="0" lang="en-US" sz="1800" b="1" dirty="0">
                <a:solidFill>
                  <a:schemeClr val="bg1"/>
                </a:solidFill>
                <a:ea typeface="ヒラギノ角ゴ Pro W3" pitchFamily="48" charset="-128"/>
              </a:rPr>
              <a:t> Temperate phage only</a:t>
            </a:r>
          </a:p>
          <a:p>
            <a:pPr>
              <a:lnSpc>
                <a:spcPct val="90000"/>
              </a:lnSpc>
              <a:buFont typeface="Times" pitchFamily="48" charset="0"/>
              <a:buChar char="•"/>
            </a:pPr>
            <a:r>
              <a:rPr kumimoji="0" lang="en-US" sz="1800" b="1" dirty="0">
                <a:solidFill>
                  <a:schemeClr val="bg1"/>
                </a:solidFill>
                <a:ea typeface="ヒラギノ角ゴ Pro W3" pitchFamily="48" charset="-128"/>
              </a:rPr>
              <a:t> Genome integrates into bacterial</a:t>
            </a:r>
          </a:p>
          <a:p>
            <a:pPr>
              <a:lnSpc>
                <a:spcPct val="90000"/>
              </a:lnSpc>
            </a:pPr>
            <a:r>
              <a:rPr kumimoji="0" lang="en-US" sz="1800" b="1" dirty="0">
                <a:solidFill>
                  <a:schemeClr val="bg1"/>
                </a:solidFill>
                <a:ea typeface="ヒラギノ角ゴ Pro W3" pitchFamily="48" charset="-128"/>
              </a:rPr>
              <a:t>  </a:t>
            </a:r>
            <a:r>
              <a:rPr kumimoji="0" lang="en-US" sz="600" b="1" dirty="0">
                <a:solidFill>
                  <a:schemeClr val="bg1"/>
                </a:solidFill>
                <a:ea typeface="ヒラギノ角ゴ Pro W3" pitchFamily="48" charset="-128"/>
              </a:rPr>
              <a:t> </a:t>
            </a:r>
            <a:r>
              <a:rPr kumimoji="0" lang="en-US" sz="1800" b="1" dirty="0">
                <a:solidFill>
                  <a:schemeClr val="bg1"/>
                </a:solidFill>
                <a:ea typeface="ヒラギノ角ゴ Pro W3" pitchFamily="48" charset="-128"/>
              </a:rPr>
              <a:t>chromosome as prophage, which</a:t>
            </a:r>
          </a:p>
          <a:p>
            <a:pPr>
              <a:lnSpc>
                <a:spcPct val="90000"/>
              </a:lnSpc>
            </a:pPr>
            <a:r>
              <a:rPr kumimoji="0" lang="en-US" sz="1800" b="1" dirty="0">
                <a:solidFill>
                  <a:schemeClr val="bg1"/>
                </a:solidFill>
                <a:ea typeface="ヒラギノ角ゴ Pro W3" pitchFamily="48" charset="-128"/>
              </a:rPr>
              <a:t>  </a:t>
            </a:r>
            <a:r>
              <a:rPr kumimoji="0" lang="en-US" sz="600" b="1" dirty="0">
                <a:solidFill>
                  <a:schemeClr val="bg1"/>
                </a:solidFill>
                <a:ea typeface="ヒラギノ角ゴ Pro W3" pitchFamily="48" charset="-128"/>
              </a:rPr>
              <a:t> </a:t>
            </a:r>
            <a:r>
              <a:rPr kumimoji="0" lang="en-US" sz="1800" b="1" dirty="0">
                <a:solidFill>
                  <a:schemeClr val="bg1"/>
                </a:solidFill>
                <a:ea typeface="ヒラギノ角ゴ Pro W3" pitchFamily="48" charset="-128"/>
              </a:rPr>
              <a:t>(1) is replicated and passed on to</a:t>
            </a:r>
          </a:p>
          <a:p>
            <a:pPr>
              <a:lnSpc>
                <a:spcPct val="90000"/>
              </a:lnSpc>
            </a:pPr>
            <a:r>
              <a:rPr kumimoji="0" lang="en-US" sz="1800" b="1" dirty="0">
                <a:solidFill>
                  <a:schemeClr val="bg1"/>
                </a:solidFill>
                <a:ea typeface="ヒラギノ角ゴ Pro W3" pitchFamily="48" charset="-128"/>
              </a:rPr>
              <a:t>  </a:t>
            </a:r>
            <a:r>
              <a:rPr kumimoji="0" lang="en-US" sz="600" b="1" dirty="0">
                <a:solidFill>
                  <a:schemeClr val="bg1"/>
                </a:solidFill>
                <a:ea typeface="ヒラギノ角ゴ Pro W3" pitchFamily="48" charset="-128"/>
              </a:rPr>
              <a:t> </a:t>
            </a:r>
            <a:r>
              <a:rPr kumimoji="0" lang="en-US" sz="1800" b="1" dirty="0">
                <a:solidFill>
                  <a:schemeClr val="bg1"/>
                </a:solidFill>
                <a:ea typeface="ヒラギノ角ゴ Pro W3" pitchFamily="48" charset="-128"/>
              </a:rPr>
              <a:t>daughter cells and</a:t>
            </a:r>
          </a:p>
          <a:p>
            <a:pPr>
              <a:lnSpc>
                <a:spcPct val="90000"/>
              </a:lnSpc>
            </a:pPr>
            <a:r>
              <a:rPr kumimoji="0" lang="en-US" sz="1800" b="1" dirty="0">
                <a:solidFill>
                  <a:schemeClr val="bg1"/>
                </a:solidFill>
                <a:ea typeface="ヒラギノ角ゴ Pro W3" pitchFamily="48" charset="-128"/>
              </a:rPr>
              <a:t>  </a:t>
            </a:r>
            <a:r>
              <a:rPr kumimoji="0" lang="en-US" sz="600" b="1" dirty="0">
                <a:solidFill>
                  <a:schemeClr val="bg1"/>
                </a:solidFill>
                <a:ea typeface="ヒラギノ角ゴ Pro W3" pitchFamily="48" charset="-128"/>
              </a:rPr>
              <a:t> </a:t>
            </a:r>
            <a:r>
              <a:rPr kumimoji="0" lang="en-US" sz="1800" b="1" dirty="0">
                <a:solidFill>
                  <a:schemeClr val="bg1"/>
                </a:solidFill>
                <a:ea typeface="ヒラギノ角ゴ Pro W3" pitchFamily="48" charset="-128"/>
              </a:rPr>
              <a:t>(2) can be induced to leave the</a:t>
            </a:r>
          </a:p>
          <a:p>
            <a:pPr>
              <a:lnSpc>
                <a:spcPct val="90000"/>
              </a:lnSpc>
            </a:pPr>
            <a:r>
              <a:rPr kumimoji="0" lang="en-US" sz="1800" b="1" dirty="0">
                <a:solidFill>
                  <a:schemeClr val="bg1"/>
                </a:solidFill>
                <a:ea typeface="ヒラギノ角ゴ Pro W3" pitchFamily="48" charset="-128"/>
              </a:rPr>
              <a:t>  </a:t>
            </a:r>
            <a:r>
              <a:rPr kumimoji="0" lang="en-US" sz="600" b="1" dirty="0">
                <a:solidFill>
                  <a:schemeClr val="bg1"/>
                </a:solidFill>
                <a:ea typeface="ヒラギノ角ゴ Pro W3" pitchFamily="48" charset="-128"/>
              </a:rPr>
              <a:t> </a:t>
            </a:r>
            <a:r>
              <a:rPr kumimoji="0" lang="en-US" sz="1800" b="1" dirty="0">
                <a:solidFill>
                  <a:schemeClr val="bg1"/>
                </a:solidFill>
                <a:ea typeface="ヒラギノ角ゴ Pro W3" pitchFamily="48" charset="-128"/>
              </a:rPr>
              <a:t>chromosome and initiate a </a:t>
            </a:r>
            <a:r>
              <a:rPr kumimoji="0" lang="en-US" sz="1800" b="1" dirty="0" err="1">
                <a:solidFill>
                  <a:schemeClr val="bg1"/>
                </a:solidFill>
                <a:ea typeface="ヒラギノ角ゴ Pro W3" pitchFamily="48" charset="-128"/>
              </a:rPr>
              <a:t>lytic</a:t>
            </a:r>
            <a:r>
              <a:rPr kumimoji="0" lang="en-US" sz="1800" b="1" dirty="0">
                <a:solidFill>
                  <a:schemeClr val="bg1"/>
                </a:solidFill>
                <a:ea typeface="ヒラギノ角ゴ Pro W3" pitchFamily="48" charset="-128"/>
              </a:rPr>
              <a:t> cycle </a:t>
            </a:r>
          </a:p>
        </p:txBody>
      </p:sp>
      <p:sp>
        <p:nvSpPr>
          <p:cNvPr id="9" name="Text Box 19"/>
          <p:cNvSpPr txBox="1">
            <a:spLocks noChangeArrowheads="1"/>
          </p:cNvSpPr>
          <p:nvPr/>
        </p:nvSpPr>
        <p:spPr bwMode="auto">
          <a:xfrm>
            <a:off x="3805238" y="484188"/>
            <a:ext cx="3155950" cy="509587"/>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The phage attaches to a</a:t>
            </a:r>
          </a:p>
          <a:p>
            <a:r>
              <a:rPr kumimoji="0" lang="en-US" sz="1800" b="1" dirty="0">
                <a:solidFill>
                  <a:schemeClr val="bg1"/>
                </a:solidFill>
                <a:ea typeface="ヒラギノ角ゴ Pro W3" pitchFamily="48" charset="-128"/>
              </a:rPr>
              <a:t>host cell and injects its DNA</a:t>
            </a:r>
          </a:p>
        </p:txBody>
      </p:sp>
      <p:sp>
        <p:nvSpPr>
          <p:cNvPr id="10" name="Text Box 20"/>
          <p:cNvSpPr txBox="1">
            <a:spLocks noChangeArrowheads="1"/>
          </p:cNvSpPr>
          <p:nvPr/>
        </p:nvSpPr>
        <p:spPr bwMode="auto">
          <a:xfrm>
            <a:off x="6021388" y="2490788"/>
            <a:ext cx="1073150" cy="242887"/>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Prophage</a:t>
            </a:r>
          </a:p>
        </p:txBody>
      </p:sp>
      <p:sp>
        <p:nvSpPr>
          <p:cNvPr id="11" name="Text Box 16"/>
          <p:cNvSpPr txBox="1">
            <a:spLocks noChangeArrowheads="1"/>
          </p:cNvSpPr>
          <p:nvPr/>
        </p:nvSpPr>
        <p:spPr bwMode="auto">
          <a:xfrm>
            <a:off x="3582988" y="2211388"/>
            <a:ext cx="1517650" cy="465137"/>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Bacterial</a:t>
            </a:r>
          </a:p>
          <a:p>
            <a:r>
              <a:rPr kumimoji="0" lang="en-US" sz="1800" b="1" dirty="0">
                <a:solidFill>
                  <a:schemeClr val="bg1"/>
                </a:solidFill>
                <a:ea typeface="ヒラギノ角ゴ Pro W3" pitchFamily="48" charset="-128"/>
              </a:rPr>
              <a:t>chromosome</a:t>
            </a:r>
          </a:p>
        </p:txBody>
      </p:sp>
      <p:sp>
        <p:nvSpPr>
          <p:cNvPr id="12" name="Text Box 15"/>
          <p:cNvSpPr txBox="1">
            <a:spLocks noChangeArrowheads="1"/>
          </p:cNvSpPr>
          <p:nvPr/>
        </p:nvSpPr>
        <p:spPr bwMode="auto">
          <a:xfrm>
            <a:off x="2071688" y="547688"/>
            <a:ext cx="781050" cy="465137"/>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Phage</a:t>
            </a:r>
          </a:p>
          <a:p>
            <a:r>
              <a:rPr kumimoji="0" lang="en-US" sz="1800" b="1" dirty="0">
                <a:solidFill>
                  <a:schemeClr val="bg1"/>
                </a:solidFill>
                <a:ea typeface="ヒラギノ角ゴ Pro W3" pitchFamily="48" charset="-128"/>
              </a:rPr>
              <a:t>DNA</a:t>
            </a:r>
            <a:endParaRPr kumimoji="0" lang="en-US" sz="1900" b="1" dirty="0">
              <a:solidFill>
                <a:schemeClr val="bg1"/>
              </a:solidFill>
              <a:ea typeface="ヒラギノ角ゴ Pro W3" pitchFamily="48"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447800"/>
            <a:ext cx="3505200" cy="369332"/>
          </a:xfrm>
          <a:prstGeom prst="rect">
            <a:avLst/>
          </a:prstGeom>
          <a:noFill/>
        </p:spPr>
        <p:txBody>
          <a:bodyPr wrap="square" rtlCol="0">
            <a:spAutoFit/>
          </a:bodyPr>
          <a:lstStyle/>
          <a:p>
            <a:r>
              <a:rPr lang="en-US" dirty="0" err="1" smtClean="0">
                <a:hlinkClick r:id="rId3"/>
              </a:rPr>
              <a:t>Lytic</a:t>
            </a:r>
            <a:r>
              <a:rPr lang="en-US" dirty="0" smtClean="0">
                <a:hlinkClick r:id="rId3"/>
              </a:rPr>
              <a:t> Cycle and </a:t>
            </a:r>
            <a:r>
              <a:rPr lang="en-US" dirty="0" err="1" smtClean="0">
                <a:hlinkClick r:id="rId3"/>
              </a:rPr>
              <a:t>Lysogenic</a:t>
            </a:r>
            <a:r>
              <a:rPr lang="en-US" dirty="0" smtClean="0">
                <a:hlinkClick r:id="rId3"/>
              </a:rPr>
              <a:t> Cycle</a:t>
            </a:r>
            <a:endParaRPr lang="en-US" dirty="0"/>
          </a:p>
        </p:txBody>
      </p:sp>
    </p:spTree>
    <p:extLst>
      <p:ext uri="{BB962C8B-B14F-4D97-AF65-F5344CB8AC3E}">
        <p14:creationId xmlns="" xmlns:p14="http://schemas.microsoft.com/office/powerpoint/2010/main" val="22959886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342900" indent="-342900">
              <a:buFont typeface="Arial" pitchFamily="34" charset="0"/>
              <a:buChar char="•"/>
            </a:pPr>
            <a:r>
              <a:rPr lang="en-US" sz="2000" dirty="0" smtClean="0"/>
              <a:t>Many variations on the basic scheme of viral infection and reproduction are represented among animal viruses.</a:t>
            </a:r>
          </a:p>
          <a:p>
            <a:pPr marL="342900" indent="-342900">
              <a:buFont typeface="Arial" pitchFamily="34" charset="0"/>
              <a:buChar char="•"/>
            </a:pPr>
            <a:r>
              <a:rPr lang="en-US" sz="2000" dirty="0" smtClean="0"/>
              <a:t>One key variable is the nature of the viral genome: It is composed of DNA or RNA? Is it double stranded or single stranded? The nature of the genome is the basis for the common classification of viruses. </a:t>
            </a:r>
          </a:p>
          <a:p>
            <a:pPr marL="342900" indent="-342900">
              <a:buFont typeface="Arial" pitchFamily="34" charset="0"/>
              <a:buChar char="•"/>
            </a:pPr>
            <a:r>
              <a:rPr lang="en-US" sz="2000" dirty="0" smtClean="0"/>
              <a:t>Another characteristic is the presence of absence of a membranous envelope derived from the host cell membrane.</a:t>
            </a:r>
          </a:p>
          <a:p>
            <a:pPr>
              <a:buNone/>
            </a:pPr>
            <a:r>
              <a:rPr lang="en-US" sz="2400" dirty="0"/>
              <a:t> </a:t>
            </a:r>
            <a:r>
              <a:rPr lang="en-US" sz="2400" dirty="0" smtClean="0"/>
              <a:t>-</a:t>
            </a:r>
            <a:r>
              <a:rPr lang="en-US" sz="1600" dirty="0" smtClean="0"/>
              <a:t>Nearly all animal viruses with RNA genomes have an envelope, as do some with DNA genomes.  </a:t>
            </a:r>
            <a:endParaRPr lang="en-US" sz="1600" dirty="0"/>
          </a:p>
        </p:txBody>
      </p:sp>
      <p:sp>
        <p:nvSpPr>
          <p:cNvPr id="2" name="Title 1"/>
          <p:cNvSpPr>
            <a:spLocks noGrp="1"/>
          </p:cNvSpPr>
          <p:nvPr>
            <p:ph type="title"/>
          </p:nvPr>
        </p:nvSpPr>
        <p:spPr/>
        <p:txBody>
          <a:bodyPr>
            <a:normAutofit/>
          </a:bodyPr>
          <a:lstStyle/>
          <a:p>
            <a:r>
              <a:rPr lang="en-US" sz="3600" dirty="0" smtClean="0"/>
              <a:t>Reproductive Cycle of Animal Viruses</a:t>
            </a:r>
            <a:endParaRPr lang="en-US" sz="3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600200"/>
            <a:ext cx="4267200" cy="4525963"/>
          </a:xfrm>
        </p:spPr>
        <p:txBody>
          <a:bodyPr>
            <a:normAutofit/>
          </a:bodyPr>
          <a:lstStyle/>
          <a:p>
            <a:r>
              <a:rPr lang="en-US" sz="2000" dirty="0" smtClean="0"/>
              <a:t>An animal is equipped with an outer membrane, or a viral envelope, which it uses to enter the host cell. </a:t>
            </a:r>
          </a:p>
          <a:p>
            <a:r>
              <a:rPr lang="en-US" sz="2000" dirty="0" smtClean="0"/>
              <a:t>Protruding from the outer surface of this envelope are viral glycoproteins that bind to specific receptor molecules on the surface of a host cell.  </a:t>
            </a:r>
          </a:p>
          <a:p>
            <a:r>
              <a:rPr lang="en-US" sz="2000" dirty="0" smtClean="0"/>
              <a:t>This reproductive cycle does not necessary kill the host, unlike the </a:t>
            </a:r>
            <a:r>
              <a:rPr lang="en-US" sz="2000" dirty="0" err="1" smtClean="0"/>
              <a:t>lytic</a:t>
            </a:r>
            <a:r>
              <a:rPr lang="en-US" sz="2000" dirty="0" smtClean="0"/>
              <a:t> cycle. </a:t>
            </a:r>
            <a:endParaRPr lang="en-US" sz="2000" dirty="0"/>
          </a:p>
        </p:txBody>
      </p:sp>
      <p:sp>
        <p:nvSpPr>
          <p:cNvPr id="2" name="Title 1"/>
          <p:cNvSpPr>
            <a:spLocks noGrp="1"/>
          </p:cNvSpPr>
          <p:nvPr>
            <p:ph type="title"/>
          </p:nvPr>
        </p:nvSpPr>
        <p:spPr/>
        <p:txBody>
          <a:bodyPr>
            <a:normAutofit/>
          </a:bodyPr>
          <a:lstStyle/>
          <a:p>
            <a:pPr algn="l"/>
            <a:r>
              <a:rPr lang="en-US" sz="2800" dirty="0" smtClean="0"/>
              <a:t>Viral Envelopes</a:t>
            </a:r>
            <a:endParaRPr lang="en-US" sz="2800" dirty="0"/>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57800" y="1447800"/>
            <a:ext cx="3210016"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762000"/>
            <a:ext cx="8229600" cy="5364163"/>
          </a:xfrm>
        </p:spPr>
        <p:txBody>
          <a:bodyPr>
            <a:normAutofit/>
          </a:bodyPr>
          <a:lstStyle/>
          <a:p>
            <a:r>
              <a:rPr lang="en-US" sz="2400" dirty="0" smtClean="0"/>
              <a:t>Model Systems mechanisms:</a:t>
            </a:r>
          </a:p>
          <a:p>
            <a:pPr lvl="1"/>
            <a:r>
              <a:rPr lang="en-US" sz="2000" dirty="0" smtClean="0"/>
              <a:t>Useful for understanding how bacteria and viruses cause disease. </a:t>
            </a:r>
          </a:p>
          <a:p>
            <a:pPr lvl="1"/>
            <a:r>
              <a:rPr lang="en-US" sz="2000" dirty="0" smtClean="0"/>
              <a:t>Another use is to manipulate genes and transfer them to other organisms. </a:t>
            </a:r>
          </a:p>
          <a:p>
            <a:pPr lvl="1"/>
            <a:r>
              <a:rPr lang="en-US" sz="2000" dirty="0" smtClean="0"/>
              <a:t>Remember bacteria are prokaryotes, their cells are much smaller and simply organized. </a:t>
            </a:r>
          </a:p>
          <a:p>
            <a:pPr lvl="1"/>
            <a:r>
              <a:rPr lang="en-US" sz="2000" dirty="0" smtClean="0"/>
              <a:t>Viruses are even smaller and more simple, they are no more than genes packages in protein coats. </a:t>
            </a:r>
            <a:endParaRPr lang="en-US"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19_07EnvRNAVirusLifeCycle-U"/>
          <p:cNvPicPr>
            <a:picLocks noChangeAspect="1" noChangeArrowheads="1"/>
          </p:cNvPicPr>
          <p:nvPr/>
        </p:nvPicPr>
        <p:blipFill>
          <a:blip r:embed="rId3" cstate="print"/>
          <a:srcRect/>
          <a:stretch>
            <a:fillRect/>
          </a:stretch>
        </p:blipFill>
        <p:spPr bwMode="auto">
          <a:xfrm>
            <a:off x="1123950" y="168275"/>
            <a:ext cx="6896100" cy="6597650"/>
          </a:xfrm>
          <a:prstGeom prst="rect">
            <a:avLst/>
          </a:prstGeom>
          <a:noFill/>
          <a:ln w="9525">
            <a:noFill/>
            <a:miter lim="800000"/>
            <a:headEnd/>
            <a:tailEnd/>
          </a:ln>
        </p:spPr>
      </p:pic>
      <p:sp>
        <p:nvSpPr>
          <p:cNvPr id="7" name="Text Box 17"/>
          <p:cNvSpPr txBox="1">
            <a:spLocks noChangeArrowheads="1"/>
          </p:cNvSpPr>
          <p:nvPr/>
        </p:nvSpPr>
        <p:spPr bwMode="auto">
          <a:xfrm>
            <a:off x="5399088" y="1530350"/>
            <a:ext cx="1041400" cy="166688"/>
          </a:xfrm>
          <a:prstGeom prst="rect">
            <a:avLst/>
          </a:prstGeom>
          <a:noFill/>
          <a:ln w="9525">
            <a:noFill/>
            <a:miter lim="800000"/>
            <a:headEnd/>
            <a:tailEnd/>
          </a:ln>
        </p:spPr>
        <p:txBody>
          <a:bodyPr wrap="none" lIns="0" tIns="0" rIns="0" bIns="0"/>
          <a:lstStyle/>
          <a:p>
            <a:pPr>
              <a:lnSpc>
                <a:spcPct val="80000"/>
              </a:lnSpc>
            </a:pPr>
            <a:r>
              <a:rPr kumimoji="0" lang="en-US" sz="1400" b="1" dirty="0">
                <a:solidFill>
                  <a:schemeClr val="bg1"/>
                </a:solidFill>
                <a:ea typeface="ヒラギノ角ゴ Pro W3" pitchFamily="48" charset="-128"/>
              </a:rPr>
              <a:t>HOST CELL</a:t>
            </a:r>
          </a:p>
        </p:txBody>
      </p:sp>
      <p:sp>
        <p:nvSpPr>
          <p:cNvPr id="8" name="Text Box 28"/>
          <p:cNvSpPr txBox="1">
            <a:spLocks noChangeArrowheads="1"/>
          </p:cNvSpPr>
          <p:nvPr/>
        </p:nvSpPr>
        <p:spPr bwMode="auto">
          <a:xfrm>
            <a:off x="5799138" y="3721100"/>
            <a:ext cx="1244600" cy="401638"/>
          </a:xfrm>
          <a:prstGeom prst="rect">
            <a:avLst/>
          </a:prstGeom>
          <a:noFill/>
          <a:ln w="9525">
            <a:noFill/>
            <a:miter lim="800000"/>
            <a:headEnd/>
            <a:tailEnd/>
          </a:ln>
        </p:spPr>
        <p:txBody>
          <a:bodyPr wrap="none" lIns="0" tIns="0" rIns="0" bIns="0"/>
          <a:lstStyle/>
          <a:p>
            <a:pPr algn="ctr">
              <a:lnSpc>
                <a:spcPct val="80000"/>
              </a:lnSpc>
            </a:pPr>
            <a:r>
              <a:rPr kumimoji="0" lang="en-US" sz="1400" b="1" dirty="0">
                <a:solidFill>
                  <a:schemeClr val="bg1"/>
                </a:solidFill>
                <a:ea typeface="ヒラギノ角ゴ Pro W3" pitchFamily="48" charset="-128"/>
              </a:rPr>
              <a:t>Copy of</a:t>
            </a:r>
          </a:p>
          <a:p>
            <a:pPr algn="ctr"/>
            <a:r>
              <a:rPr kumimoji="0" lang="en-US" sz="1400" b="1" dirty="0">
                <a:solidFill>
                  <a:schemeClr val="bg1"/>
                </a:solidFill>
                <a:ea typeface="ヒラギノ角ゴ Pro W3" pitchFamily="48" charset="-128"/>
              </a:rPr>
              <a:t>genome (RNA)</a:t>
            </a:r>
          </a:p>
        </p:txBody>
      </p:sp>
      <p:sp>
        <p:nvSpPr>
          <p:cNvPr id="9" name="Text Box 26"/>
          <p:cNvSpPr txBox="1">
            <a:spLocks noChangeArrowheads="1"/>
          </p:cNvSpPr>
          <p:nvPr/>
        </p:nvSpPr>
        <p:spPr bwMode="auto">
          <a:xfrm>
            <a:off x="4973638" y="3460750"/>
            <a:ext cx="711200" cy="344488"/>
          </a:xfrm>
          <a:prstGeom prst="rect">
            <a:avLst/>
          </a:prstGeom>
          <a:noFill/>
          <a:ln w="9525">
            <a:noFill/>
            <a:miter lim="800000"/>
            <a:headEnd/>
            <a:tailEnd/>
          </a:ln>
        </p:spPr>
        <p:txBody>
          <a:bodyPr wrap="none" lIns="0" tIns="0" rIns="0" bIns="0"/>
          <a:lstStyle/>
          <a:p>
            <a:pPr>
              <a:lnSpc>
                <a:spcPct val="90000"/>
              </a:lnSpc>
            </a:pPr>
            <a:r>
              <a:rPr kumimoji="0" lang="en-US" sz="1400" b="1" dirty="0">
                <a:solidFill>
                  <a:schemeClr val="bg1"/>
                </a:solidFill>
                <a:ea typeface="ヒラギノ角ゴ Pro W3" pitchFamily="48" charset="-128"/>
              </a:rPr>
              <a:t>Capsid</a:t>
            </a:r>
          </a:p>
          <a:p>
            <a:pPr>
              <a:lnSpc>
                <a:spcPct val="90000"/>
              </a:lnSpc>
            </a:pPr>
            <a:r>
              <a:rPr kumimoji="0" lang="en-US" sz="1400" b="1" dirty="0">
                <a:solidFill>
                  <a:schemeClr val="bg1"/>
                </a:solidFill>
                <a:ea typeface="ヒラギノ角ゴ Pro W3" pitchFamily="48" charset="-128"/>
              </a:rPr>
              <a:t>proteins</a:t>
            </a:r>
          </a:p>
        </p:txBody>
      </p:sp>
      <p:sp>
        <p:nvSpPr>
          <p:cNvPr id="10" name="Text Box 18"/>
          <p:cNvSpPr txBox="1">
            <a:spLocks noChangeArrowheads="1"/>
          </p:cNvSpPr>
          <p:nvPr/>
        </p:nvSpPr>
        <p:spPr bwMode="auto">
          <a:xfrm>
            <a:off x="5513388" y="2235200"/>
            <a:ext cx="1676400" cy="185738"/>
          </a:xfrm>
          <a:prstGeom prst="rect">
            <a:avLst/>
          </a:prstGeom>
          <a:noFill/>
          <a:ln w="9525">
            <a:noFill/>
            <a:miter lim="800000"/>
            <a:headEnd/>
            <a:tailEnd/>
          </a:ln>
        </p:spPr>
        <p:txBody>
          <a:bodyPr wrap="none" lIns="0" tIns="0" rIns="0" bIns="0"/>
          <a:lstStyle/>
          <a:p>
            <a:pPr>
              <a:lnSpc>
                <a:spcPct val="80000"/>
              </a:lnSpc>
            </a:pPr>
            <a:r>
              <a:rPr kumimoji="0" lang="en-US" sz="1400" b="1" dirty="0">
                <a:solidFill>
                  <a:schemeClr val="bg1"/>
                </a:solidFill>
                <a:ea typeface="ヒラギノ角ゴ Pro W3" pitchFamily="48" charset="-128"/>
              </a:rPr>
              <a:t>Viral genome (RNA)</a:t>
            </a:r>
          </a:p>
        </p:txBody>
      </p:sp>
      <p:sp>
        <p:nvSpPr>
          <p:cNvPr id="11" name="Text Box 19"/>
          <p:cNvSpPr txBox="1">
            <a:spLocks noChangeArrowheads="1"/>
          </p:cNvSpPr>
          <p:nvPr/>
        </p:nvSpPr>
        <p:spPr bwMode="auto">
          <a:xfrm>
            <a:off x="3709988" y="2603500"/>
            <a:ext cx="787400" cy="173038"/>
          </a:xfrm>
          <a:prstGeom prst="rect">
            <a:avLst/>
          </a:prstGeom>
          <a:noFill/>
          <a:ln w="9525">
            <a:noFill/>
            <a:miter lim="800000"/>
            <a:headEnd/>
            <a:tailEnd/>
          </a:ln>
        </p:spPr>
        <p:txBody>
          <a:bodyPr wrap="none" lIns="0" tIns="0" rIns="0" bIns="0"/>
          <a:lstStyle/>
          <a:p>
            <a:pPr>
              <a:lnSpc>
                <a:spcPct val="80000"/>
              </a:lnSpc>
            </a:pPr>
            <a:r>
              <a:rPr kumimoji="0" lang="en-US" sz="1400" b="1" dirty="0">
                <a:solidFill>
                  <a:schemeClr val="bg1"/>
                </a:solidFill>
                <a:ea typeface="ヒラギノ角ゴ Pro W3" pitchFamily="48" charset="-128"/>
              </a:rPr>
              <a:t>Template</a:t>
            </a:r>
          </a:p>
        </p:txBody>
      </p:sp>
      <p:sp>
        <p:nvSpPr>
          <p:cNvPr id="12" name="Text Box 21"/>
          <p:cNvSpPr txBox="1">
            <a:spLocks noChangeArrowheads="1"/>
          </p:cNvSpPr>
          <p:nvPr/>
        </p:nvSpPr>
        <p:spPr bwMode="auto">
          <a:xfrm>
            <a:off x="3036888" y="2971800"/>
            <a:ext cx="558800" cy="141288"/>
          </a:xfrm>
          <a:prstGeom prst="rect">
            <a:avLst/>
          </a:prstGeom>
          <a:noFill/>
          <a:ln w="9525">
            <a:noFill/>
            <a:miter lim="800000"/>
            <a:headEnd/>
            <a:tailEnd/>
          </a:ln>
        </p:spPr>
        <p:txBody>
          <a:bodyPr wrap="none" lIns="0" tIns="0" rIns="0" bIns="0"/>
          <a:lstStyle/>
          <a:p>
            <a:pPr>
              <a:lnSpc>
                <a:spcPct val="80000"/>
              </a:lnSpc>
            </a:pPr>
            <a:r>
              <a:rPr kumimoji="0" lang="en-US" sz="1400" b="1" dirty="0">
                <a:solidFill>
                  <a:schemeClr val="bg1"/>
                </a:solidFill>
                <a:ea typeface="ヒラギノ角ゴ Pro W3" pitchFamily="48" charset="-128"/>
              </a:rPr>
              <a:t>mRNA</a:t>
            </a:r>
          </a:p>
        </p:txBody>
      </p:sp>
      <p:sp>
        <p:nvSpPr>
          <p:cNvPr id="13" name="Text Box 24"/>
          <p:cNvSpPr txBox="1">
            <a:spLocks noChangeArrowheads="1"/>
          </p:cNvSpPr>
          <p:nvPr/>
        </p:nvSpPr>
        <p:spPr bwMode="auto">
          <a:xfrm>
            <a:off x="3646488" y="3854450"/>
            <a:ext cx="711200" cy="319088"/>
          </a:xfrm>
          <a:prstGeom prst="rect">
            <a:avLst/>
          </a:prstGeom>
          <a:noFill/>
          <a:ln w="9525">
            <a:noFill/>
            <a:miter lim="800000"/>
            <a:headEnd/>
            <a:tailEnd/>
          </a:ln>
        </p:spPr>
        <p:txBody>
          <a:bodyPr wrap="none" lIns="0" tIns="0" rIns="0" bIns="0"/>
          <a:lstStyle/>
          <a:p>
            <a:pPr>
              <a:lnSpc>
                <a:spcPct val="80000"/>
              </a:lnSpc>
            </a:pPr>
            <a:r>
              <a:rPr kumimoji="0" lang="en-US" sz="1400" b="1" dirty="0" err="1">
                <a:solidFill>
                  <a:schemeClr val="bg1"/>
                </a:solidFill>
                <a:ea typeface="ヒラギノ角ゴ Pro W3" pitchFamily="48" charset="-128"/>
              </a:rPr>
              <a:t>Glyco</a:t>
            </a:r>
            <a:r>
              <a:rPr kumimoji="0" lang="en-US" sz="1400" b="1" dirty="0">
                <a:solidFill>
                  <a:schemeClr val="bg1"/>
                </a:solidFill>
                <a:ea typeface="ヒラギノ角ゴ Pro W3" pitchFamily="48" charset="-128"/>
              </a:rPr>
              <a:t>-</a:t>
            </a:r>
          </a:p>
          <a:p>
            <a:pPr>
              <a:lnSpc>
                <a:spcPct val="80000"/>
              </a:lnSpc>
            </a:pPr>
            <a:r>
              <a:rPr kumimoji="0" lang="en-US" sz="1400" b="1" dirty="0">
                <a:solidFill>
                  <a:schemeClr val="bg1"/>
                </a:solidFill>
                <a:ea typeface="ヒラギノ角ゴ Pro W3" pitchFamily="48" charset="-128"/>
              </a:rPr>
              <a:t>proteins</a:t>
            </a:r>
          </a:p>
        </p:txBody>
      </p:sp>
      <p:sp>
        <p:nvSpPr>
          <p:cNvPr id="14" name="Text Box 23"/>
          <p:cNvSpPr txBox="1">
            <a:spLocks noChangeArrowheads="1"/>
          </p:cNvSpPr>
          <p:nvPr/>
        </p:nvSpPr>
        <p:spPr bwMode="auto">
          <a:xfrm>
            <a:off x="2884488" y="3556000"/>
            <a:ext cx="273050" cy="166688"/>
          </a:xfrm>
          <a:prstGeom prst="rect">
            <a:avLst/>
          </a:prstGeom>
          <a:noFill/>
          <a:ln w="9525">
            <a:noFill/>
            <a:miter lim="800000"/>
            <a:headEnd/>
            <a:tailEnd/>
          </a:ln>
        </p:spPr>
        <p:txBody>
          <a:bodyPr wrap="none" lIns="0" tIns="0" rIns="0" bIns="0"/>
          <a:lstStyle/>
          <a:p>
            <a:pPr>
              <a:lnSpc>
                <a:spcPct val="80000"/>
              </a:lnSpc>
            </a:pPr>
            <a:r>
              <a:rPr kumimoji="0" lang="en-US" sz="1400" b="1" dirty="0">
                <a:solidFill>
                  <a:schemeClr val="bg1"/>
                </a:solidFill>
                <a:ea typeface="ヒラギノ角ゴ Pro W3" pitchFamily="48" charset="-128"/>
              </a:rPr>
              <a:t>ER</a:t>
            </a:r>
          </a:p>
        </p:txBody>
      </p:sp>
      <p:sp>
        <p:nvSpPr>
          <p:cNvPr id="15" name="Text Box 15"/>
          <p:cNvSpPr txBox="1">
            <a:spLocks noChangeArrowheads="1"/>
          </p:cNvSpPr>
          <p:nvPr/>
        </p:nvSpPr>
        <p:spPr bwMode="auto">
          <a:xfrm>
            <a:off x="4630738" y="254000"/>
            <a:ext cx="2114550" cy="338138"/>
          </a:xfrm>
          <a:prstGeom prst="rect">
            <a:avLst/>
          </a:prstGeom>
          <a:noFill/>
          <a:ln w="9525">
            <a:noFill/>
            <a:miter lim="800000"/>
            <a:headEnd/>
            <a:tailEnd/>
          </a:ln>
        </p:spPr>
        <p:txBody>
          <a:bodyPr wrap="none" lIns="0" tIns="0" rIns="0" bIns="0"/>
          <a:lstStyle/>
          <a:p>
            <a:pPr>
              <a:lnSpc>
                <a:spcPct val="80000"/>
              </a:lnSpc>
            </a:pPr>
            <a:r>
              <a:rPr kumimoji="0" lang="en-US" sz="1400" b="1" dirty="0">
                <a:solidFill>
                  <a:schemeClr val="bg1"/>
                </a:solidFill>
                <a:ea typeface="ヒラギノ角ゴ Pro W3" pitchFamily="48" charset="-128"/>
              </a:rPr>
              <a:t>Capsid and viral genome</a:t>
            </a:r>
          </a:p>
          <a:p>
            <a:pPr>
              <a:lnSpc>
                <a:spcPct val="90000"/>
              </a:lnSpc>
            </a:pPr>
            <a:r>
              <a:rPr kumimoji="0" lang="en-US" sz="1400" b="1" dirty="0">
                <a:solidFill>
                  <a:schemeClr val="bg1"/>
                </a:solidFill>
                <a:ea typeface="ヒラギノ角ゴ Pro W3" pitchFamily="48" charset="-128"/>
              </a:rPr>
              <a:t>enter the cell</a:t>
            </a:r>
          </a:p>
        </p:txBody>
      </p:sp>
      <p:sp>
        <p:nvSpPr>
          <p:cNvPr id="16" name="Text Box 9"/>
          <p:cNvSpPr txBox="1">
            <a:spLocks noChangeArrowheads="1"/>
          </p:cNvSpPr>
          <p:nvPr/>
        </p:nvSpPr>
        <p:spPr bwMode="auto">
          <a:xfrm>
            <a:off x="1195388" y="520700"/>
            <a:ext cx="615950" cy="185738"/>
          </a:xfrm>
          <a:prstGeom prst="rect">
            <a:avLst/>
          </a:prstGeom>
          <a:noFill/>
          <a:ln w="9525">
            <a:noFill/>
            <a:miter lim="800000"/>
            <a:headEnd/>
            <a:tailEnd/>
          </a:ln>
        </p:spPr>
        <p:txBody>
          <a:bodyPr wrap="none" lIns="0" tIns="0" rIns="0" bIns="0"/>
          <a:lstStyle/>
          <a:p>
            <a:pPr>
              <a:lnSpc>
                <a:spcPct val="80000"/>
              </a:lnSpc>
            </a:pPr>
            <a:r>
              <a:rPr kumimoji="0" lang="en-US" sz="1400" b="1" dirty="0">
                <a:solidFill>
                  <a:schemeClr val="bg1"/>
                </a:solidFill>
                <a:ea typeface="ヒラギノ角ゴ Pro W3" pitchFamily="48" charset="-128"/>
              </a:rPr>
              <a:t>Capsid</a:t>
            </a:r>
          </a:p>
        </p:txBody>
      </p:sp>
      <p:sp>
        <p:nvSpPr>
          <p:cNvPr id="17" name="Text Box 10"/>
          <p:cNvSpPr txBox="1">
            <a:spLocks noChangeArrowheads="1"/>
          </p:cNvSpPr>
          <p:nvPr/>
        </p:nvSpPr>
        <p:spPr bwMode="auto">
          <a:xfrm>
            <a:off x="1171575" y="936625"/>
            <a:ext cx="382588" cy="152400"/>
          </a:xfrm>
          <a:prstGeom prst="rect">
            <a:avLst/>
          </a:prstGeom>
          <a:noFill/>
          <a:ln w="9525">
            <a:noFill/>
            <a:miter lim="800000"/>
            <a:headEnd/>
            <a:tailEnd/>
          </a:ln>
        </p:spPr>
        <p:txBody>
          <a:bodyPr wrap="none" lIns="0" tIns="0" rIns="0" bIns="0"/>
          <a:lstStyle/>
          <a:p>
            <a:pPr>
              <a:lnSpc>
                <a:spcPct val="80000"/>
              </a:lnSpc>
            </a:pPr>
            <a:r>
              <a:rPr kumimoji="0" lang="en-US" sz="1400" b="1" dirty="0">
                <a:solidFill>
                  <a:schemeClr val="bg1"/>
                </a:solidFill>
                <a:ea typeface="ヒラギノ角ゴ Pro W3" pitchFamily="48" charset="-128"/>
              </a:rPr>
              <a:t>RNA</a:t>
            </a:r>
          </a:p>
        </p:txBody>
      </p:sp>
      <p:sp>
        <p:nvSpPr>
          <p:cNvPr id="18" name="Text Box 11"/>
          <p:cNvSpPr txBox="1">
            <a:spLocks noChangeArrowheads="1"/>
          </p:cNvSpPr>
          <p:nvPr/>
        </p:nvSpPr>
        <p:spPr bwMode="auto">
          <a:xfrm>
            <a:off x="1216025" y="1589088"/>
            <a:ext cx="1252538" cy="379412"/>
          </a:xfrm>
          <a:prstGeom prst="rect">
            <a:avLst/>
          </a:prstGeom>
          <a:noFill/>
          <a:ln w="9525">
            <a:noFill/>
            <a:miter lim="800000"/>
            <a:headEnd/>
            <a:tailEnd/>
          </a:ln>
        </p:spPr>
        <p:txBody>
          <a:bodyPr wrap="none" lIns="0" tIns="0" rIns="0" bIns="0"/>
          <a:lstStyle/>
          <a:p>
            <a:pPr>
              <a:lnSpc>
                <a:spcPct val="80000"/>
              </a:lnSpc>
            </a:pPr>
            <a:r>
              <a:rPr kumimoji="0" lang="en-US" sz="1400" b="1" dirty="0">
                <a:solidFill>
                  <a:schemeClr val="bg1"/>
                </a:solidFill>
                <a:ea typeface="ヒラギノ角ゴ Pro W3" pitchFamily="48" charset="-128"/>
              </a:rPr>
              <a:t>Envelope (with</a:t>
            </a:r>
          </a:p>
          <a:p>
            <a:r>
              <a:rPr kumimoji="0" lang="en-US" sz="1400" b="1" dirty="0">
                <a:solidFill>
                  <a:schemeClr val="bg1"/>
                </a:solidFill>
                <a:ea typeface="ヒラギノ角ゴ Pro W3" pitchFamily="48" charset="-128"/>
              </a:rPr>
              <a:t>glycoproteins)</a:t>
            </a:r>
          </a:p>
        </p:txBody>
      </p:sp>
      <p:sp>
        <p:nvSpPr>
          <p:cNvPr id="19" name="Text Box 30"/>
          <p:cNvSpPr txBox="1">
            <a:spLocks noChangeArrowheads="1"/>
          </p:cNvSpPr>
          <p:nvPr/>
        </p:nvSpPr>
        <p:spPr bwMode="auto">
          <a:xfrm>
            <a:off x="7011988" y="6381750"/>
            <a:ext cx="863600" cy="198438"/>
          </a:xfrm>
          <a:prstGeom prst="rect">
            <a:avLst/>
          </a:prstGeom>
          <a:noFill/>
          <a:ln w="9525">
            <a:noFill/>
            <a:miter lim="800000"/>
            <a:headEnd/>
            <a:tailEnd/>
          </a:ln>
        </p:spPr>
        <p:txBody>
          <a:bodyPr wrap="none" lIns="0" tIns="0" rIns="0" bIns="0"/>
          <a:lstStyle/>
          <a:p>
            <a:pPr>
              <a:lnSpc>
                <a:spcPct val="90000"/>
              </a:lnSpc>
            </a:pPr>
            <a:r>
              <a:rPr kumimoji="0" lang="en-US" sz="1400" b="1" dirty="0">
                <a:solidFill>
                  <a:schemeClr val="bg1"/>
                </a:solidFill>
                <a:ea typeface="ヒラギノ角ゴ Pro W3" pitchFamily="48" charset="-128"/>
              </a:rPr>
              <a:t>New virus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295400"/>
            <a:ext cx="4191000" cy="4876800"/>
          </a:xfrm>
        </p:spPr>
        <p:txBody>
          <a:bodyPr>
            <a:normAutofit/>
          </a:bodyPr>
          <a:lstStyle/>
          <a:p>
            <a:r>
              <a:rPr lang="en-US" sz="2000" dirty="0" smtClean="0"/>
              <a:t>Some viruses have envelopes that are not derived from the plasma membrane.</a:t>
            </a:r>
          </a:p>
          <a:p>
            <a:r>
              <a:rPr lang="en-US" sz="2000" dirty="0" smtClean="0"/>
              <a:t>The envelopes of herpes viruses are derived from the nuclear membrane of the host. These viruses have a double stranded DNA genome and reproduce within the host cell nucleus. </a:t>
            </a:r>
          </a:p>
          <a:p>
            <a:r>
              <a:rPr lang="en-US" sz="2000" dirty="0" smtClean="0"/>
              <a:t>The infection of other cells by these new viruses causes the blisters characteristic of herpes, such as cold sores or genital sores. </a:t>
            </a:r>
          </a:p>
        </p:txBody>
      </p:sp>
      <p:sp>
        <p:nvSpPr>
          <p:cNvPr id="2" name="TextBox 1"/>
          <p:cNvSpPr txBox="1"/>
          <p:nvPr/>
        </p:nvSpPr>
        <p:spPr>
          <a:xfrm>
            <a:off x="533400" y="533400"/>
            <a:ext cx="3505200" cy="523220"/>
          </a:xfrm>
          <a:prstGeom prst="rect">
            <a:avLst/>
          </a:prstGeom>
          <a:noFill/>
        </p:spPr>
        <p:txBody>
          <a:bodyPr wrap="square" rtlCol="0">
            <a:spAutoFit/>
          </a:bodyPr>
          <a:lstStyle/>
          <a:p>
            <a:r>
              <a:rPr lang="en-US" sz="2800" dirty="0" smtClean="0"/>
              <a:t>Viral Envelopes</a:t>
            </a:r>
            <a:endParaRPr lang="en-US" sz="2800" dirty="0"/>
          </a:p>
        </p:txBody>
      </p:sp>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486400" y="1219200"/>
            <a:ext cx="3221038" cy="32210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19_08aHIVReproCycle-U"/>
          <p:cNvPicPr>
            <a:picLocks noChangeAspect="1" noChangeArrowheads="1"/>
          </p:cNvPicPr>
          <p:nvPr/>
        </p:nvPicPr>
        <p:blipFill>
          <a:blip r:embed="rId3" cstate="print"/>
          <a:srcRect/>
          <a:stretch>
            <a:fillRect/>
          </a:stretch>
        </p:blipFill>
        <p:spPr bwMode="auto">
          <a:xfrm>
            <a:off x="1362075" y="177800"/>
            <a:ext cx="6419850" cy="6578600"/>
          </a:xfrm>
          <a:prstGeom prst="rect">
            <a:avLst/>
          </a:prstGeom>
          <a:noFill/>
          <a:ln w="9525">
            <a:noFill/>
            <a:miter lim="800000"/>
            <a:headEnd/>
            <a:tailEnd/>
          </a:ln>
        </p:spPr>
      </p:pic>
      <p:sp>
        <p:nvSpPr>
          <p:cNvPr id="5" name="Text Box 9"/>
          <p:cNvSpPr txBox="1">
            <a:spLocks noChangeArrowheads="1"/>
          </p:cNvSpPr>
          <p:nvPr/>
        </p:nvSpPr>
        <p:spPr bwMode="auto">
          <a:xfrm>
            <a:off x="1870075" y="239713"/>
            <a:ext cx="1031875" cy="150812"/>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Glycoprotein</a:t>
            </a:r>
            <a:endParaRPr kumimoji="0" lang="en-US" sz="1000" b="1" dirty="0">
              <a:solidFill>
                <a:schemeClr val="bg1"/>
              </a:solidFill>
              <a:ea typeface="ヒラギノ角ゴ Pro W3" pitchFamily="48" charset="-128"/>
            </a:endParaRPr>
          </a:p>
        </p:txBody>
      </p:sp>
      <p:sp>
        <p:nvSpPr>
          <p:cNvPr id="6" name="Text Box 10"/>
          <p:cNvSpPr txBox="1">
            <a:spLocks noChangeArrowheads="1"/>
          </p:cNvSpPr>
          <p:nvPr/>
        </p:nvSpPr>
        <p:spPr bwMode="auto">
          <a:xfrm>
            <a:off x="1395413" y="1263650"/>
            <a:ext cx="1047750" cy="298450"/>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Reverse</a:t>
            </a:r>
          </a:p>
          <a:p>
            <a:pPr>
              <a:lnSpc>
                <a:spcPct val="90000"/>
              </a:lnSpc>
            </a:pPr>
            <a:r>
              <a:rPr kumimoji="0" lang="en-US" sz="1300" b="1" dirty="0">
                <a:solidFill>
                  <a:schemeClr val="bg1"/>
                </a:solidFill>
                <a:ea typeface="ヒラギノ角ゴ Pro W3" pitchFamily="48" charset="-128"/>
              </a:rPr>
              <a:t>transcriptase</a:t>
            </a:r>
            <a:endParaRPr kumimoji="0" lang="en-US" sz="1000" b="1" dirty="0">
              <a:solidFill>
                <a:schemeClr val="bg1"/>
              </a:solidFill>
              <a:ea typeface="ヒラギノ角ゴ Pro W3" pitchFamily="48" charset="-128"/>
            </a:endParaRPr>
          </a:p>
        </p:txBody>
      </p:sp>
      <p:sp>
        <p:nvSpPr>
          <p:cNvPr id="7" name="Text Box 14"/>
          <p:cNvSpPr txBox="1">
            <a:spLocks noChangeArrowheads="1"/>
          </p:cNvSpPr>
          <p:nvPr/>
        </p:nvSpPr>
        <p:spPr bwMode="auto">
          <a:xfrm>
            <a:off x="3287713" y="206375"/>
            <a:ext cx="1116012" cy="201613"/>
          </a:xfrm>
          <a:prstGeom prst="rect">
            <a:avLst/>
          </a:prstGeom>
          <a:noFill/>
          <a:ln w="9525">
            <a:noFill/>
            <a:miter lim="800000"/>
            <a:headEnd/>
            <a:tailEnd/>
          </a:ln>
        </p:spPr>
        <p:txBody>
          <a:bodyPr wrap="none" lIns="0" tIns="0" rIns="0" bIns="0"/>
          <a:lstStyle/>
          <a:p>
            <a:r>
              <a:rPr kumimoji="0" lang="en-US" sz="1300" b="1" dirty="0">
                <a:solidFill>
                  <a:schemeClr val="bg1"/>
                </a:solidFill>
              </a:rPr>
              <a:t>Viral envelope</a:t>
            </a:r>
            <a:endParaRPr kumimoji="0" lang="en-US" sz="1000" b="1" dirty="0">
              <a:solidFill>
                <a:schemeClr val="bg1"/>
              </a:solidFill>
            </a:endParaRPr>
          </a:p>
        </p:txBody>
      </p:sp>
      <p:sp>
        <p:nvSpPr>
          <p:cNvPr id="8" name="Text Box 21"/>
          <p:cNvSpPr txBox="1">
            <a:spLocks noChangeArrowheads="1"/>
          </p:cNvSpPr>
          <p:nvPr/>
        </p:nvSpPr>
        <p:spPr bwMode="auto">
          <a:xfrm>
            <a:off x="5726113" y="1255713"/>
            <a:ext cx="873125" cy="139700"/>
          </a:xfrm>
          <a:prstGeom prst="rect">
            <a:avLst/>
          </a:prstGeom>
          <a:noFill/>
          <a:ln w="9525">
            <a:noFill/>
            <a:miter lim="800000"/>
            <a:headEnd/>
            <a:tailEnd/>
          </a:ln>
        </p:spPr>
        <p:txBody>
          <a:bodyPr wrap="none" lIns="0" tIns="0" rIns="0" bIns="0"/>
          <a:lstStyle/>
          <a:p>
            <a:pPr>
              <a:lnSpc>
                <a:spcPct val="80000"/>
              </a:lnSpc>
            </a:pPr>
            <a:r>
              <a:rPr kumimoji="0" lang="en-US" sz="1200" b="1" dirty="0">
                <a:solidFill>
                  <a:schemeClr val="bg1"/>
                </a:solidFill>
                <a:ea typeface="ヒラギノ角ゴ Pro W3" pitchFamily="48" charset="-128"/>
              </a:rPr>
              <a:t>HOST CELL</a:t>
            </a:r>
          </a:p>
        </p:txBody>
      </p:sp>
      <p:sp>
        <p:nvSpPr>
          <p:cNvPr id="9" name="Text Box 12"/>
          <p:cNvSpPr txBox="1">
            <a:spLocks noChangeArrowheads="1"/>
          </p:cNvSpPr>
          <p:nvPr/>
        </p:nvSpPr>
        <p:spPr bwMode="auto">
          <a:xfrm>
            <a:off x="3457575" y="879475"/>
            <a:ext cx="739775" cy="477838"/>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RNA (two</a:t>
            </a:r>
          </a:p>
          <a:p>
            <a:pPr>
              <a:lnSpc>
                <a:spcPct val="90000"/>
              </a:lnSpc>
            </a:pPr>
            <a:r>
              <a:rPr kumimoji="0" lang="en-US" sz="1300" b="1" dirty="0">
                <a:solidFill>
                  <a:schemeClr val="bg1"/>
                </a:solidFill>
                <a:ea typeface="ヒラギノ角ゴ Pro W3" pitchFamily="48" charset="-128"/>
              </a:rPr>
              <a:t>identical</a:t>
            </a:r>
          </a:p>
          <a:p>
            <a:pPr>
              <a:lnSpc>
                <a:spcPct val="90000"/>
              </a:lnSpc>
            </a:pPr>
            <a:r>
              <a:rPr kumimoji="0" lang="en-US" sz="1300" b="1" dirty="0">
                <a:solidFill>
                  <a:schemeClr val="bg1"/>
                </a:solidFill>
                <a:ea typeface="ヒラギノ角ゴ Pro W3" pitchFamily="48" charset="-128"/>
              </a:rPr>
              <a:t>strands) </a:t>
            </a:r>
            <a:endParaRPr kumimoji="0" lang="en-US" sz="1000" b="1" dirty="0">
              <a:solidFill>
                <a:schemeClr val="bg1"/>
              </a:solidFill>
              <a:ea typeface="ヒラギノ角ゴ Pro W3" pitchFamily="48" charset="-128"/>
            </a:endParaRPr>
          </a:p>
        </p:txBody>
      </p:sp>
      <p:sp>
        <p:nvSpPr>
          <p:cNvPr id="10" name="Text Box 22"/>
          <p:cNvSpPr txBox="1">
            <a:spLocks noChangeArrowheads="1"/>
          </p:cNvSpPr>
          <p:nvPr/>
        </p:nvSpPr>
        <p:spPr bwMode="auto">
          <a:xfrm>
            <a:off x="5648325" y="1479550"/>
            <a:ext cx="1028700" cy="282575"/>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Reverse</a:t>
            </a:r>
          </a:p>
          <a:p>
            <a:pPr>
              <a:lnSpc>
                <a:spcPct val="90000"/>
              </a:lnSpc>
            </a:pPr>
            <a:r>
              <a:rPr kumimoji="0" lang="en-US" sz="1300" b="1" dirty="0">
                <a:solidFill>
                  <a:schemeClr val="bg1"/>
                </a:solidFill>
                <a:ea typeface="ヒラギノ角ゴ Pro W3" pitchFamily="48" charset="-128"/>
              </a:rPr>
              <a:t>transcriptase</a:t>
            </a:r>
            <a:endParaRPr kumimoji="0" lang="en-US" sz="1200" b="1" dirty="0">
              <a:solidFill>
                <a:schemeClr val="bg1"/>
              </a:solidFill>
              <a:ea typeface="ヒラギノ角ゴ Pro W3" pitchFamily="48" charset="-128"/>
            </a:endParaRPr>
          </a:p>
        </p:txBody>
      </p:sp>
      <p:sp>
        <p:nvSpPr>
          <p:cNvPr id="11" name="Text Box 32"/>
          <p:cNvSpPr txBox="1">
            <a:spLocks noChangeArrowheads="1"/>
          </p:cNvSpPr>
          <p:nvPr/>
        </p:nvSpPr>
        <p:spPr bwMode="auto">
          <a:xfrm>
            <a:off x="4033838" y="4144963"/>
            <a:ext cx="1025525" cy="639762"/>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RNA genome</a:t>
            </a:r>
          </a:p>
          <a:p>
            <a:pPr>
              <a:lnSpc>
                <a:spcPct val="90000"/>
              </a:lnSpc>
            </a:pPr>
            <a:r>
              <a:rPr kumimoji="0" lang="en-US" sz="1300" b="1" dirty="0">
                <a:solidFill>
                  <a:schemeClr val="bg1"/>
                </a:solidFill>
                <a:ea typeface="ヒラギノ角ゴ Pro W3" pitchFamily="48" charset="-128"/>
              </a:rPr>
              <a:t>for the</a:t>
            </a:r>
          </a:p>
          <a:p>
            <a:pPr>
              <a:lnSpc>
                <a:spcPct val="90000"/>
              </a:lnSpc>
            </a:pPr>
            <a:r>
              <a:rPr kumimoji="0" lang="en-US" sz="1300" b="1" dirty="0">
                <a:solidFill>
                  <a:schemeClr val="bg1"/>
                </a:solidFill>
                <a:ea typeface="ヒラギノ角ゴ Pro W3" pitchFamily="48" charset="-128"/>
              </a:rPr>
              <a:t>next viral</a:t>
            </a:r>
          </a:p>
          <a:p>
            <a:pPr>
              <a:lnSpc>
                <a:spcPct val="90000"/>
              </a:lnSpc>
            </a:pPr>
            <a:r>
              <a:rPr kumimoji="0" lang="en-US" sz="1300" b="1" dirty="0">
                <a:solidFill>
                  <a:schemeClr val="bg1"/>
                </a:solidFill>
                <a:ea typeface="ヒラギノ角ゴ Pro W3" pitchFamily="48" charset="-128"/>
              </a:rPr>
              <a:t>generation</a:t>
            </a:r>
          </a:p>
        </p:txBody>
      </p:sp>
      <p:sp>
        <p:nvSpPr>
          <p:cNvPr id="12" name="Text Box 13"/>
          <p:cNvSpPr txBox="1">
            <a:spLocks noChangeArrowheads="1"/>
          </p:cNvSpPr>
          <p:nvPr/>
        </p:nvSpPr>
        <p:spPr bwMode="auto">
          <a:xfrm>
            <a:off x="3525838" y="560388"/>
            <a:ext cx="566737" cy="204787"/>
          </a:xfrm>
          <a:prstGeom prst="rect">
            <a:avLst/>
          </a:prstGeom>
          <a:noFill/>
          <a:ln w="9525">
            <a:noFill/>
            <a:miter lim="800000"/>
            <a:headEnd/>
            <a:tailEnd/>
          </a:ln>
        </p:spPr>
        <p:txBody>
          <a:bodyPr wrap="none" lIns="0" tIns="0" rIns="0" bIns="0"/>
          <a:lstStyle/>
          <a:p>
            <a:r>
              <a:rPr kumimoji="0" lang="en-US" sz="1300" b="1" dirty="0">
                <a:solidFill>
                  <a:schemeClr val="bg1"/>
                </a:solidFill>
              </a:rPr>
              <a:t>Capsid</a:t>
            </a:r>
            <a:endParaRPr kumimoji="0" lang="en-US" sz="1000" b="1" dirty="0">
              <a:solidFill>
                <a:schemeClr val="bg1"/>
              </a:solidFill>
            </a:endParaRPr>
          </a:p>
        </p:txBody>
      </p:sp>
      <p:sp>
        <p:nvSpPr>
          <p:cNvPr id="13" name="Text Box 24"/>
          <p:cNvSpPr txBox="1">
            <a:spLocks noChangeArrowheads="1"/>
          </p:cNvSpPr>
          <p:nvPr/>
        </p:nvSpPr>
        <p:spPr bwMode="auto">
          <a:xfrm>
            <a:off x="4035425" y="1873250"/>
            <a:ext cx="754063" cy="152400"/>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Viral RNA</a:t>
            </a:r>
            <a:endParaRPr kumimoji="0" lang="en-US" sz="1200" b="1" dirty="0">
              <a:solidFill>
                <a:schemeClr val="bg1"/>
              </a:solidFill>
              <a:ea typeface="ヒラギノ角ゴ Pro W3" pitchFamily="48" charset="-128"/>
            </a:endParaRPr>
          </a:p>
        </p:txBody>
      </p:sp>
      <p:sp>
        <p:nvSpPr>
          <p:cNvPr id="14" name="Text Box 25"/>
          <p:cNvSpPr txBox="1">
            <a:spLocks noChangeArrowheads="1"/>
          </p:cNvSpPr>
          <p:nvPr/>
        </p:nvSpPr>
        <p:spPr bwMode="auto">
          <a:xfrm>
            <a:off x="4032250" y="2262188"/>
            <a:ext cx="766763" cy="315912"/>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RNA-DNA</a:t>
            </a:r>
          </a:p>
          <a:p>
            <a:pPr>
              <a:lnSpc>
                <a:spcPct val="90000"/>
              </a:lnSpc>
            </a:pPr>
            <a:r>
              <a:rPr kumimoji="0" lang="en-US" sz="1300" b="1" dirty="0">
                <a:solidFill>
                  <a:schemeClr val="bg1"/>
                </a:solidFill>
                <a:ea typeface="ヒラギノ角ゴ Pro W3" pitchFamily="48" charset="-128"/>
              </a:rPr>
              <a:t>hybrid</a:t>
            </a:r>
            <a:endParaRPr kumimoji="0" lang="en-US" sz="1200" b="1" dirty="0">
              <a:solidFill>
                <a:schemeClr val="bg1"/>
              </a:solidFill>
              <a:ea typeface="ヒラギノ角ゴ Pro W3" pitchFamily="48" charset="-128"/>
            </a:endParaRPr>
          </a:p>
        </p:txBody>
      </p:sp>
      <p:sp>
        <p:nvSpPr>
          <p:cNvPr id="15" name="Text Box 26"/>
          <p:cNvSpPr txBox="1">
            <a:spLocks noChangeArrowheads="1"/>
          </p:cNvSpPr>
          <p:nvPr/>
        </p:nvSpPr>
        <p:spPr bwMode="auto">
          <a:xfrm>
            <a:off x="4032250" y="2852738"/>
            <a:ext cx="342900" cy="127000"/>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DNA</a:t>
            </a:r>
            <a:endParaRPr kumimoji="0" lang="en-US" sz="1200" b="1" dirty="0">
              <a:solidFill>
                <a:schemeClr val="bg1"/>
              </a:solidFill>
              <a:ea typeface="ヒラギノ角ゴ Pro W3" pitchFamily="48" charset="-128"/>
            </a:endParaRPr>
          </a:p>
        </p:txBody>
      </p:sp>
      <p:sp>
        <p:nvSpPr>
          <p:cNvPr id="16" name="Text Box 30"/>
          <p:cNvSpPr txBox="1">
            <a:spLocks noChangeArrowheads="1"/>
          </p:cNvSpPr>
          <p:nvPr/>
        </p:nvSpPr>
        <p:spPr bwMode="auto">
          <a:xfrm>
            <a:off x="4879975" y="3638550"/>
            <a:ext cx="847725" cy="276225"/>
          </a:xfrm>
          <a:prstGeom prst="rect">
            <a:avLst/>
          </a:prstGeom>
          <a:noFill/>
          <a:ln w="9525">
            <a:noFill/>
            <a:miter lim="800000"/>
            <a:headEnd/>
            <a:tailEnd/>
          </a:ln>
        </p:spPr>
        <p:txBody>
          <a:bodyPr wrap="none" lIns="0" tIns="0" rIns="0" bIns="0"/>
          <a:lstStyle/>
          <a:p>
            <a:pPr algn="ctr"/>
            <a:r>
              <a:rPr kumimoji="0" lang="en-US" sz="1000" b="1" dirty="0">
                <a:solidFill>
                  <a:schemeClr val="bg1"/>
                </a:solidFill>
              </a:rPr>
              <a:t>Chromosomal</a:t>
            </a:r>
          </a:p>
          <a:p>
            <a:pPr algn="ctr">
              <a:lnSpc>
                <a:spcPct val="90000"/>
              </a:lnSpc>
            </a:pPr>
            <a:r>
              <a:rPr kumimoji="0" lang="en-US" sz="1000" b="1" dirty="0">
                <a:solidFill>
                  <a:schemeClr val="bg1"/>
                </a:solidFill>
              </a:rPr>
              <a:t>DNA</a:t>
            </a:r>
            <a:endParaRPr kumimoji="0" lang="en-US" sz="1200" b="1" dirty="0">
              <a:solidFill>
                <a:schemeClr val="bg1"/>
              </a:solidFill>
            </a:endParaRPr>
          </a:p>
        </p:txBody>
      </p:sp>
      <p:sp>
        <p:nvSpPr>
          <p:cNvPr id="17" name="Text Box 27"/>
          <p:cNvSpPr txBox="1">
            <a:spLocks noChangeArrowheads="1"/>
          </p:cNvSpPr>
          <p:nvPr/>
        </p:nvSpPr>
        <p:spPr bwMode="auto">
          <a:xfrm>
            <a:off x="5834063" y="3236913"/>
            <a:ext cx="627062" cy="152400"/>
          </a:xfrm>
          <a:prstGeom prst="rect">
            <a:avLst/>
          </a:prstGeom>
          <a:noFill/>
          <a:ln w="9525">
            <a:noFill/>
            <a:miter lim="800000"/>
            <a:headEnd/>
            <a:tailEnd/>
          </a:ln>
        </p:spPr>
        <p:txBody>
          <a:bodyPr wrap="none" lIns="0" tIns="0" rIns="0" bIns="0"/>
          <a:lstStyle/>
          <a:p>
            <a:r>
              <a:rPr kumimoji="0" lang="en-US" sz="1000" b="1" dirty="0">
                <a:solidFill>
                  <a:schemeClr val="bg1"/>
                </a:solidFill>
              </a:rPr>
              <a:t>NUCLEUS</a:t>
            </a:r>
            <a:endParaRPr kumimoji="0" lang="en-US" sz="1200" b="1" dirty="0">
              <a:solidFill>
                <a:schemeClr val="bg1"/>
              </a:solidFill>
            </a:endParaRPr>
          </a:p>
        </p:txBody>
      </p:sp>
      <p:sp>
        <p:nvSpPr>
          <p:cNvPr id="18" name="Text Box 28"/>
          <p:cNvSpPr txBox="1">
            <a:spLocks noChangeArrowheads="1"/>
          </p:cNvSpPr>
          <p:nvPr/>
        </p:nvSpPr>
        <p:spPr bwMode="auto">
          <a:xfrm>
            <a:off x="6100763" y="3440113"/>
            <a:ext cx="512762" cy="139700"/>
          </a:xfrm>
          <a:prstGeom prst="rect">
            <a:avLst/>
          </a:prstGeom>
          <a:noFill/>
          <a:ln w="9525">
            <a:noFill/>
            <a:miter lim="800000"/>
            <a:headEnd/>
            <a:tailEnd/>
          </a:ln>
        </p:spPr>
        <p:txBody>
          <a:bodyPr wrap="none" lIns="0" tIns="0" rIns="0" bIns="0"/>
          <a:lstStyle/>
          <a:p>
            <a:r>
              <a:rPr kumimoji="0" lang="en-US" sz="1000" b="1" dirty="0">
                <a:solidFill>
                  <a:schemeClr val="bg1"/>
                </a:solidFill>
              </a:rPr>
              <a:t>Provirus</a:t>
            </a:r>
            <a:endParaRPr kumimoji="0" lang="en-US" sz="1200" b="1" dirty="0">
              <a:solidFill>
                <a:schemeClr val="bg1"/>
              </a:solidFill>
            </a:endParaRPr>
          </a:p>
        </p:txBody>
      </p:sp>
      <p:sp>
        <p:nvSpPr>
          <p:cNvPr id="19" name="Text Box 34"/>
          <p:cNvSpPr txBox="1">
            <a:spLocks noChangeArrowheads="1"/>
          </p:cNvSpPr>
          <p:nvPr/>
        </p:nvSpPr>
        <p:spPr bwMode="auto">
          <a:xfrm>
            <a:off x="3140075" y="6208713"/>
            <a:ext cx="803275" cy="176212"/>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New virus</a:t>
            </a:r>
            <a:endParaRPr kumimoji="0" lang="en-US" sz="1000" b="1" dirty="0">
              <a:solidFill>
                <a:schemeClr val="bg1"/>
              </a:solidFill>
              <a:ea typeface="ヒラギノ角ゴ Pro W3" pitchFamily="48" charset="-128"/>
            </a:endParaRPr>
          </a:p>
        </p:txBody>
      </p:sp>
      <p:sp>
        <p:nvSpPr>
          <p:cNvPr id="20" name="Text Box 33"/>
          <p:cNvSpPr txBox="1">
            <a:spLocks noChangeArrowheads="1"/>
          </p:cNvSpPr>
          <p:nvPr/>
        </p:nvSpPr>
        <p:spPr bwMode="auto">
          <a:xfrm>
            <a:off x="5419725" y="4456113"/>
            <a:ext cx="511175" cy="152400"/>
          </a:xfrm>
          <a:prstGeom prst="rect">
            <a:avLst/>
          </a:prstGeom>
          <a:noFill/>
          <a:ln w="9525">
            <a:noFill/>
            <a:miter lim="800000"/>
            <a:headEnd/>
            <a:tailEnd/>
          </a:ln>
        </p:spPr>
        <p:txBody>
          <a:bodyPr wrap="none" lIns="0" tIns="0" rIns="0" bIns="0"/>
          <a:lstStyle/>
          <a:p>
            <a:pPr>
              <a:lnSpc>
                <a:spcPct val="80000"/>
              </a:lnSpc>
            </a:pPr>
            <a:r>
              <a:rPr kumimoji="0" lang="en-US" sz="1300" b="1" dirty="0">
                <a:solidFill>
                  <a:schemeClr val="bg1"/>
                </a:solidFill>
                <a:ea typeface="ヒラギノ角ゴ Pro W3" pitchFamily="48" charset="-128"/>
              </a:rPr>
              <a:t>mRNA</a:t>
            </a:r>
            <a:endParaRPr kumimoji="0" lang="en-US" sz="1200" b="1" dirty="0">
              <a:solidFill>
                <a:schemeClr val="bg1"/>
              </a:solidFill>
              <a:ea typeface="ヒラギノ角ゴ Pro W3" pitchFamily="48"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371600"/>
            <a:ext cx="8229600" cy="4724400"/>
          </a:xfrm>
        </p:spPr>
        <p:txBody>
          <a:bodyPr>
            <a:normAutofit/>
          </a:bodyPr>
          <a:lstStyle/>
          <a:p>
            <a:r>
              <a:rPr lang="en-US" sz="2000" dirty="0" smtClean="0"/>
              <a:t>The RNA animal viruses with the most complicated reproductive cycles are the </a:t>
            </a:r>
            <a:r>
              <a:rPr lang="en-US" sz="2000" b="1" dirty="0" smtClean="0">
                <a:solidFill>
                  <a:srgbClr val="FF0000"/>
                </a:solidFill>
              </a:rPr>
              <a:t>retroviruses</a:t>
            </a:r>
            <a:r>
              <a:rPr lang="en-US" sz="2000" dirty="0" smtClean="0"/>
              <a:t>. </a:t>
            </a:r>
          </a:p>
          <a:p>
            <a:r>
              <a:rPr lang="en-US" sz="2000" b="1" dirty="0" smtClean="0">
                <a:solidFill>
                  <a:srgbClr val="FF0000"/>
                </a:solidFill>
              </a:rPr>
              <a:t>These viruses contain the enzyme, reverse transcriptase, which transcribes a single stranded  RNA template into DNA.</a:t>
            </a:r>
          </a:p>
          <a:p>
            <a:r>
              <a:rPr lang="en-US" sz="2000" dirty="0" smtClean="0"/>
              <a:t>HIV contains two identical molecules of single stranded RNA and two molecules of reverse transcriptase.</a:t>
            </a:r>
          </a:p>
          <a:p>
            <a:r>
              <a:rPr lang="en-US" sz="2000" dirty="0" smtClean="0"/>
              <a:t>After HIV enters the host cell, its reverse transcriptase molecules are released into the cytoplasm and catalyze synthesize viral DNA.</a:t>
            </a:r>
          </a:p>
          <a:p>
            <a:r>
              <a:rPr lang="en-US" sz="2000" dirty="0" smtClean="0"/>
              <a:t>The new DNA enters the cells nucleus and integrates which is called a </a:t>
            </a:r>
            <a:r>
              <a:rPr lang="en-US" sz="2000" b="1" dirty="0" smtClean="0">
                <a:solidFill>
                  <a:srgbClr val="FF0000"/>
                </a:solidFill>
              </a:rPr>
              <a:t>provirus</a:t>
            </a:r>
            <a:r>
              <a:rPr lang="en-US" sz="2000" dirty="0" smtClean="0"/>
              <a:t>, which then never leaves the genome. </a:t>
            </a:r>
            <a:endParaRPr lang="en-US" sz="2000" dirty="0"/>
          </a:p>
        </p:txBody>
      </p:sp>
      <p:sp>
        <p:nvSpPr>
          <p:cNvPr id="4" name="TextBox 3"/>
          <p:cNvSpPr txBox="1"/>
          <p:nvPr/>
        </p:nvSpPr>
        <p:spPr>
          <a:xfrm>
            <a:off x="533400" y="685800"/>
            <a:ext cx="5257800" cy="523220"/>
          </a:xfrm>
          <a:prstGeom prst="rect">
            <a:avLst/>
          </a:prstGeom>
          <a:noFill/>
        </p:spPr>
        <p:txBody>
          <a:bodyPr wrap="square" rtlCol="0">
            <a:spAutoFit/>
          </a:bodyPr>
          <a:lstStyle/>
          <a:p>
            <a:r>
              <a:rPr lang="en-US" sz="2800" dirty="0" smtClean="0"/>
              <a:t>RNA as Viral Genetic Material</a:t>
            </a:r>
            <a:endParaRPr lang="en-US" sz="2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fontScale="92500" lnSpcReduction="20000"/>
          </a:bodyPr>
          <a:lstStyle/>
          <a:p>
            <a:r>
              <a:rPr lang="en-US" sz="2400" dirty="0" smtClean="0"/>
              <a:t>Viruses don’t fit our description of living organisms</a:t>
            </a:r>
          </a:p>
          <a:p>
            <a:r>
              <a:rPr lang="en-US" sz="2400" dirty="0" smtClean="0"/>
              <a:t>A virus is biologically inert, it cannot replicate its genes, or regenerate its own supply of ATP.</a:t>
            </a:r>
          </a:p>
          <a:p>
            <a:r>
              <a:rPr lang="en-US" sz="2400" dirty="0" smtClean="0"/>
              <a:t>Even though viruses are obligate intracellular parasites that cant reproduce, their use of the genetic code makes it hard to deny them evolutionary connection to the living world.</a:t>
            </a:r>
          </a:p>
          <a:p>
            <a:r>
              <a:rPr lang="en-US" sz="2400" dirty="0" smtClean="0"/>
              <a:t>How did viruses originate?</a:t>
            </a:r>
          </a:p>
          <a:p>
            <a:pPr lvl="1"/>
            <a:r>
              <a:rPr lang="en-US" sz="2000" dirty="0" smtClean="0"/>
              <a:t>Because they depend on cells for their own propagation</a:t>
            </a:r>
          </a:p>
          <a:p>
            <a:pPr lvl="1"/>
            <a:r>
              <a:rPr lang="en-US" sz="2000" dirty="0" smtClean="0"/>
              <a:t>viruses originate from cellular nucleic acids that could move from one cell to another.</a:t>
            </a:r>
          </a:p>
          <a:p>
            <a:pPr lvl="1"/>
            <a:r>
              <a:rPr lang="en-US" sz="2000" dirty="0" smtClean="0"/>
              <a:t>A viral genome usually has more in common with the genome of its host, while other viral genomes have more in common with their seemingly distant related viruses.</a:t>
            </a:r>
            <a:endParaRPr lang="en-US" sz="2000" dirty="0"/>
          </a:p>
          <a:p>
            <a:pPr lvl="1">
              <a:buNone/>
            </a:pPr>
            <a:r>
              <a:rPr lang="en-US" sz="2000" dirty="0" smtClean="0"/>
              <a:t>Evolution is still a great topic of debate.</a:t>
            </a:r>
          </a:p>
        </p:txBody>
      </p:sp>
      <p:sp>
        <p:nvSpPr>
          <p:cNvPr id="2" name="Title 1"/>
          <p:cNvSpPr>
            <a:spLocks noGrp="1"/>
          </p:cNvSpPr>
          <p:nvPr>
            <p:ph type="title"/>
          </p:nvPr>
        </p:nvSpPr>
        <p:spPr/>
        <p:txBody>
          <a:bodyPr>
            <a:normAutofit/>
          </a:bodyPr>
          <a:lstStyle/>
          <a:p>
            <a:r>
              <a:rPr lang="en-US" sz="3600" dirty="0" smtClean="0"/>
              <a:t>Evolution of Viruses</a:t>
            </a:r>
            <a:endParaRPr lang="en-US" sz="36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04800" y="2438400"/>
            <a:ext cx="7680960" cy="3962400"/>
          </a:xfrm>
        </p:spPr>
        <p:txBody>
          <a:bodyPr>
            <a:normAutofit/>
          </a:bodyPr>
          <a:lstStyle/>
          <a:p>
            <a:r>
              <a:rPr lang="en-US" sz="2000" dirty="0" smtClean="0"/>
              <a:t>Viruses can damage or kill cells by the release of hydrolytic enzymes from lysosomes. </a:t>
            </a:r>
          </a:p>
          <a:p>
            <a:r>
              <a:rPr lang="en-US" sz="2000" dirty="0" smtClean="0"/>
              <a:t>Some cause infected cells to produce toxins that lead to disease symptoms. </a:t>
            </a:r>
          </a:p>
          <a:p>
            <a:r>
              <a:rPr lang="en-US" sz="2000" dirty="0" smtClean="0"/>
              <a:t>People recover  from cold because the epithelium of the respiratory tract, which the virus infects, can repair itself.</a:t>
            </a:r>
          </a:p>
          <a:p>
            <a:r>
              <a:rPr lang="en-US" sz="2000" dirty="0" smtClean="0"/>
              <a:t>The immune system is the basis for the major medical tool for preventing viral infections--vaccines</a:t>
            </a:r>
            <a:endParaRPr lang="en-US" sz="2000" dirty="0"/>
          </a:p>
        </p:txBody>
      </p:sp>
      <p:sp>
        <p:nvSpPr>
          <p:cNvPr id="2" name="Title 1"/>
          <p:cNvSpPr>
            <a:spLocks noGrp="1"/>
          </p:cNvSpPr>
          <p:nvPr>
            <p:ph type="title"/>
          </p:nvPr>
        </p:nvSpPr>
        <p:spPr>
          <a:xfrm>
            <a:off x="381000" y="685800"/>
            <a:ext cx="7680960" cy="1600200"/>
          </a:xfrm>
        </p:spPr>
        <p:txBody>
          <a:bodyPr>
            <a:noAutofit/>
          </a:bodyPr>
          <a:lstStyle/>
          <a:p>
            <a:r>
              <a:rPr lang="en-US" sz="3600" dirty="0" smtClean="0"/>
              <a:t>Viruses, viroids, and prions are formidable pathogens in animal and plants</a:t>
            </a:r>
            <a:endParaRPr lang="en-US" sz="36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81000" y="457200"/>
            <a:ext cx="3886200" cy="5562600"/>
          </a:xfrm>
        </p:spPr>
        <p:txBody>
          <a:bodyPr>
            <a:normAutofit/>
          </a:bodyPr>
          <a:lstStyle/>
          <a:p>
            <a:r>
              <a:rPr lang="en-US" sz="2000" b="1" dirty="0" smtClean="0">
                <a:solidFill>
                  <a:srgbClr val="FF0000"/>
                </a:solidFill>
              </a:rPr>
              <a:t>Vaccines</a:t>
            </a:r>
            <a:r>
              <a:rPr lang="en-US" sz="2000" dirty="0" smtClean="0"/>
              <a:t> are harmless variants of pathogenic microbes that stimulate the immune system to build defenses against the actual pathogen. </a:t>
            </a:r>
          </a:p>
          <a:p>
            <a:r>
              <a:rPr lang="en-US" sz="2000" dirty="0" smtClean="0"/>
              <a:t>Vaccination has eradicated smallpox, which was once a devastating scourge in many parts of the world. </a:t>
            </a:r>
          </a:p>
          <a:p>
            <a:r>
              <a:rPr lang="en-US" sz="2000" dirty="0" smtClean="0"/>
              <a:t>Similar worldwide vaccination campaign are currently going on to eradicate other viruses.</a:t>
            </a:r>
          </a:p>
          <a:p>
            <a:endParaRPr lang="en-US" sz="2400" dirty="0"/>
          </a:p>
        </p:txBody>
      </p:sp>
      <p:pic>
        <p:nvPicPr>
          <p:cNvPr id="4" name="Picture 7" descr="19_09-Influenza-U"/>
          <p:cNvPicPr>
            <a:picLocks noChangeAspect="1" noChangeArrowheads="1"/>
          </p:cNvPicPr>
          <p:nvPr/>
        </p:nvPicPr>
        <p:blipFill>
          <a:blip r:embed="rId3" cstate="print"/>
          <a:srcRect/>
          <a:stretch>
            <a:fillRect/>
          </a:stretch>
        </p:blipFill>
        <p:spPr bwMode="auto">
          <a:xfrm>
            <a:off x="4648200" y="457200"/>
            <a:ext cx="4121150" cy="60706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219200"/>
            <a:ext cx="8229600" cy="4906963"/>
          </a:xfrm>
        </p:spPr>
        <p:txBody>
          <a:bodyPr>
            <a:normAutofit/>
          </a:bodyPr>
          <a:lstStyle/>
          <a:p>
            <a:r>
              <a:rPr lang="en-US" sz="2000" dirty="0" smtClean="0"/>
              <a:t>Even vaccines can’t prevent certain illnesses, once they occur, medical technology can do little.</a:t>
            </a:r>
            <a:endParaRPr lang="en-US" sz="2000" dirty="0"/>
          </a:p>
          <a:p>
            <a:r>
              <a:rPr lang="en-US" sz="2000" dirty="0" smtClean="0"/>
              <a:t>The antibiotics are powerless against viruses.</a:t>
            </a:r>
          </a:p>
          <a:p>
            <a:pPr marL="342900" lvl="1" indent="-342900">
              <a:buNone/>
            </a:pPr>
            <a:r>
              <a:rPr lang="en-US" sz="2000" dirty="0" smtClean="0"/>
              <a:t>		</a:t>
            </a:r>
            <a:r>
              <a:rPr lang="en-US" sz="1800" dirty="0" smtClean="0"/>
              <a:t>Antibiotics kill bacteria by inhibiting enzymes, yet viruses contain little or no enzymes.</a:t>
            </a:r>
          </a:p>
          <a:p>
            <a:r>
              <a:rPr lang="en-US" sz="2000" dirty="0" smtClean="0"/>
              <a:t>Still, a few drugs combat viruses.</a:t>
            </a:r>
            <a:r>
              <a:rPr lang="en-US" sz="2000" dirty="0"/>
              <a:t> </a:t>
            </a:r>
            <a:r>
              <a:rPr lang="en-US" sz="2000" dirty="0" smtClean="0"/>
              <a:t>Antiviral drugs resemble nucleosides and therefore interfere with viral nucleic acid synthesis.</a:t>
            </a:r>
            <a:endParaRPr lang="en-US" sz="2000" dirty="0"/>
          </a:p>
          <a:p>
            <a:pPr lvl="1"/>
            <a:r>
              <a:rPr lang="en-US" sz="1800" dirty="0" smtClean="0"/>
              <a:t>Acyclovir, impedes herpes virus reproduction by inhibiting the viral polymerase that synthesizes DNA.</a:t>
            </a:r>
          </a:p>
          <a:p>
            <a:pPr lvl="1"/>
            <a:r>
              <a:rPr lang="en-US" sz="1800" dirty="0" smtClean="0"/>
              <a:t>AZT curbs HIV by interfering with the synthesis of DNA reverse transcriptase.</a:t>
            </a:r>
          </a:p>
          <a:p>
            <a:pPr lvl="1"/>
            <a:r>
              <a:rPr lang="en-US" sz="1800" dirty="0" smtClean="0"/>
              <a:t>“cocktails” are now effective, a combination of two nucleoside mimics and a protease inhibitor.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b="1" dirty="0" smtClean="0">
                <a:solidFill>
                  <a:srgbClr val="FF0000"/>
                </a:solidFill>
              </a:rPr>
              <a:t>Emerging Viruses </a:t>
            </a:r>
            <a:r>
              <a:rPr lang="en-US" sz="2000" dirty="0" smtClean="0"/>
              <a:t>are those that appear suddenly or come to the attention of medical scientists.</a:t>
            </a:r>
          </a:p>
          <a:p>
            <a:r>
              <a:rPr lang="en-US" sz="2000" dirty="0" smtClean="0"/>
              <a:t>Examples are: HIV, the AIDS virus; appeared in San Francisco in the early 1980’s out of nowhere.</a:t>
            </a:r>
          </a:p>
          <a:p>
            <a:r>
              <a:rPr lang="en-US" sz="2000" dirty="0" smtClean="0"/>
              <a:t>The Ebola virus, recognized first in 1976 in Central Africa, which caused hemorrhagic fever, often fatal. </a:t>
            </a:r>
          </a:p>
          <a:p>
            <a:r>
              <a:rPr lang="en-US" sz="2000" dirty="0" smtClean="0"/>
              <a:t>A number of dangerous new viruses cause encephalitis (inflammation of the brain)</a:t>
            </a:r>
            <a:endParaRPr lang="en-US" sz="2000" dirty="0"/>
          </a:p>
          <a:p>
            <a:pPr lvl="1"/>
            <a:r>
              <a:rPr lang="en-US" sz="1800" dirty="0" smtClean="0"/>
              <a:t>West Nile virus, appeared 1999 and spread to all 48 states</a:t>
            </a:r>
          </a:p>
          <a:p>
            <a:pPr lvl="1"/>
            <a:r>
              <a:rPr lang="en-US" sz="1800" dirty="0" smtClean="0"/>
              <a:t>A more recent is the sever acute respiratory syndrome (SARS)  which started in China in 2002. Between Nov. 2002, and July 2003, 8,000 people were known to be infected of which 700 died. The cause was the corona virus, a virus unknown to humans. </a:t>
            </a:r>
          </a:p>
        </p:txBody>
      </p:sp>
      <p:sp>
        <p:nvSpPr>
          <p:cNvPr id="2" name="Title 1"/>
          <p:cNvSpPr>
            <a:spLocks noGrp="1"/>
          </p:cNvSpPr>
          <p:nvPr>
            <p:ph type="title"/>
          </p:nvPr>
        </p:nvSpPr>
        <p:spPr/>
        <p:txBody>
          <a:bodyPr>
            <a:normAutofit/>
          </a:bodyPr>
          <a:lstStyle/>
          <a:p>
            <a:r>
              <a:rPr lang="en-US" sz="4000" dirty="0" smtClean="0"/>
              <a:t>Emerging Viruses</a:t>
            </a:r>
            <a:endParaRPr lang="en-US" sz="4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81000" y="990600"/>
            <a:ext cx="8229600" cy="5668963"/>
          </a:xfrm>
        </p:spPr>
        <p:txBody>
          <a:bodyPr>
            <a:normAutofit/>
          </a:bodyPr>
          <a:lstStyle/>
          <a:p>
            <a:r>
              <a:rPr lang="en-US" sz="2000" dirty="0" smtClean="0"/>
              <a:t>Three processes contribute to the emergence of viral diseases:</a:t>
            </a:r>
          </a:p>
          <a:p>
            <a:r>
              <a:rPr lang="en-US" sz="2000" dirty="0" smtClean="0"/>
              <a:t>1</a:t>
            </a:r>
            <a:r>
              <a:rPr lang="en-US" sz="2000" baseline="30000" dirty="0" smtClean="0"/>
              <a:t>st</a:t>
            </a:r>
            <a:r>
              <a:rPr lang="en-US" sz="2000" dirty="0" smtClean="0"/>
              <a:t>, the mutation of existing viruses is a major source of these new diseases</a:t>
            </a:r>
            <a:r>
              <a:rPr lang="en-US" sz="2400" dirty="0" smtClean="0"/>
              <a:t>.</a:t>
            </a:r>
          </a:p>
          <a:p>
            <a:pPr lvl="1"/>
            <a:r>
              <a:rPr lang="en-US" sz="1800" b="1" dirty="0" smtClean="0">
                <a:solidFill>
                  <a:srgbClr val="FF0000"/>
                </a:solidFill>
              </a:rPr>
              <a:t>RNA virus has a high rate of mutation because errors in replication their RNA are not corrected.</a:t>
            </a:r>
          </a:p>
          <a:p>
            <a:pPr lvl="1"/>
            <a:r>
              <a:rPr lang="en-US" sz="1800" dirty="0" smtClean="0"/>
              <a:t>Mutation enable existing viruses to evolve, where the body is not immune to them anymore. </a:t>
            </a:r>
            <a:endParaRPr lang="en-US" sz="1800" dirty="0"/>
          </a:p>
          <a:p>
            <a:r>
              <a:rPr lang="en-US" sz="2000" dirty="0" smtClean="0"/>
              <a:t>2</a:t>
            </a:r>
            <a:r>
              <a:rPr lang="en-US" sz="2000" baseline="30000" dirty="0" smtClean="0"/>
              <a:t>nd</a:t>
            </a:r>
            <a:r>
              <a:rPr lang="en-US" sz="2000" dirty="0" smtClean="0"/>
              <a:t>, the spread of existing viruses from one host species to another.</a:t>
            </a:r>
          </a:p>
          <a:p>
            <a:pPr lvl="1"/>
            <a:r>
              <a:rPr lang="en-US" sz="1800" dirty="0" smtClean="0"/>
              <a:t>Example—The hantavirus</a:t>
            </a:r>
          </a:p>
          <a:p>
            <a:r>
              <a:rPr lang="en-US" sz="2000" dirty="0" smtClean="0"/>
              <a:t>3</a:t>
            </a:r>
            <a:r>
              <a:rPr lang="en-US" sz="2000" baseline="30000" dirty="0" smtClean="0"/>
              <a:t>rd</a:t>
            </a:r>
            <a:r>
              <a:rPr lang="en-US" sz="2000" dirty="0" smtClean="0"/>
              <a:t>, Dissemination of a viral disease from a small, isolated population can lead to widespread epidemics.</a:t>
            </a:r>
          </a:p>
          <a:p>
            <a:pPr lvl="1"/>
            <a:r>
              <a:rPr lang="en-US" dirty="0" smtClean="0"/>
              <a:t>AIDS went unnamed and unnoticed for decades before it began to spread around the world.</a:t>
            </a:r>
          </a:p>
          <a:p>
            <a:pPr lvl="1"/>
            <a:r>
              <a:rPr lang="en-US" dirty="0" smtClean="0"/>
              <a:t>Technology, travel, sexual promiscuity, etc., all allowed this disease to rapidly become a global scourge.</a:t>
            </a:r>
          </a:p>
          <a:p>
            <a:pPr lvl="1"/>
            <a:r>
              <a:rPr lang="en-US" b="1" dirty="0" smtClean="0">
                <a:solidFill>
                  <a:srgbClr val="FF0000"/>
                </a:solidFill>
              </a:rPr>
              <a:t>Emerging viruses are not new, but existing viruses that mutate, spread to new host species, or disseminate widely</a:t>
            </a:r>
            <a:endParaRPr lang="en-US" dirty="0" smtClean="0"/>
          </a:p>
          <a:p>
            <a:pPr lvl="1"/>
            <a:endParaRPr lang="en-US" sz="2400" dirty="0" smtClean="0"/>
          </a:p>
          <a:p>
            <a:pPr lvl="1"/>
            <a:endParaRPr lang="en-US" sz="1800" dirty="0" smtClean="0"/>
          </a:p>
        </p:txBody>
      </p:sp>
      <p:sp>
        <p:nvSpPr>
          <p:cNvPr id="2" name="TextBox 1"/>
          <p:cNvSpPr txBox="1"/>
          <p:nvPr/>
        </p:nvSpPr>
        <p:spPr>
          <a:xfrm>
            <a:off x="685800" y="457200"/>
            <a:ext cx="3733800" cy="523220"/>
          </a:xfrm>
          <a:prstGeom prst="rect">
            <a:avLst/>
          </a:prstGeom>
          <a:noFill/>
        </p:spPr>
        <p:txBody>
          <a:bodyPr wrap="square" rtlCol="0">
            <a:spAutoFit/>
          </a:bodyPr>
          <a:lstStyle/>
          <a:p>
            <a:r>
              <a:rPr lang="en-US" sz="2800" dirty="0" smtClean="0"/>
              <a:t>Emerging Viruses</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a:buNone/>
            </a:pPr>
            <a:r>
              <a:rPr lang="en-US" sz="2000" dirty="0" smtClean="0"/>
              <a:t>A virus has a genome but can reproduce only within a host cell.</a:t>
            </a:r>
          </a:p>
          <a:p>
            <a:pPr>
              <a:buNone/>
            </a:pPr>
            <a:r>
              <a:rPr lang="en-US" sz="2000" dirty="0" smtClean="0"/>
              <a:t>Viruses were detected before they were able to be seen. </a:t>
            </a:r>
          </a:p>
          <a:p>
            <a:pPr>
              <a:buNone/>
            </a:pPr>
            <a:r>
              <a:rPr lang="en-US" sz="2000" dirty="0" smtClean="0"/>
              <a:t>19</a:t>
            </a:r>
            <a:r>
              <a:rPr lang="en-US" sz="2000" baseline="30000" dirty="0" smtClean="0"/>
              <a:t>th</a:t>
            </a:r>
            <a:r>
              <a:rPr lang="en-US" sz="2000" dirty="0" smtClean="0"/>
              <a:t> century</a:t>
            </a:r>
          </a:p>
          <a:p>
            <a:pPr>
              <a:buNone/>
            </a:pPr>
            <a:r>
              <a:rPr lang="en-US" sz="2000" dirty="0" smtClean="0"/>
              <a:t>Tobacco mosaic disease stops or shortens the growth of tobacco and gives their leaves a discoloration. </a:t>
            </a:r>
          </a:p>
          <a:p>
            <a:pPr>
              <a:buNone/>
            </a:pPr>
            <a:r>
              <a:rPr lang="en-US" sz="2000" dirty="0" smtClean="0"/>
              <a:t>Adolf Mayer, discovered that one could transmit the disease from plant to plant by rubbing sap onto the healthy plants. </a:t>
            </a:r>
          </a:p>
          <a:p>
            <a:pPr>
              <a:buNone/>
            </a:pPr>
            <a:r>
              <a:rPr lang="en-US" sz="2000" dirty="0" smtClean="0"/>
              <a:t>Mayer concluded that the disease was caused by small bacteria that you cannot see with a microscope.</a:t>
            </a:r>
          </a:p>
          <a:p>
            <a:pPr>
              <a:buNone/>
            </a:pPr>
            <a:endParaRPr lang="en-US" sz="2400" dirty="0" smtClean="0"/>
          </a:p>
          <a:p>
            <a:pPr>
              <a:buNone/>
            </a:pPr>
            <a:endParaRPr lang="en-US" sz="2400" dirty="0"/>
          </a:p>
        </p:txBody>
      </p:sp>
      <p:sp>
        <p:nvSpPr>
          <p:cNvPr id="2" name="Title 1"/>
          <p:cNvSpPr>
            <a:spLocks noGrp="1"/>
          </p:cNvSpPr>
          <p:nvPr>
            <p:ph type="title"/>
          </p:nvPr>
        </p:nvSpPr>
        <p:spPr/>
        <p:txBody>
          <a:bodyPr>
            <a:normAutofit/>
          </a:bodyPr>
          <a:lstStyle/>
          <a:p>
            <a:r>
              <a:rPr lang="en-US" sz="3600" dirty="0" smtClean="0"/>
              <a:t>Discovery of Viruses</a:t>
            </a:r>
            <a:r>
              <a:rPr lang="en-US" sz="4000" dirty="0" smtClean="0"/>
              <a:t>: </a:t>
            </a:r>
            <a:r>
              <a:rPr lang="en-US" sz="2800" dirty="0" smtClean="0"/>
              <a:t>Scientific Inquiry</a:t>
            </a:r>
            <a:endParaRPr lang="en-US"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52426" y="2209800"/>
            <a:ext cx="7680960" cy="3977640"/>
          </a:xfrm>
        </p:spPr>
        <p:txBody>
          <a:bodyPr>
            <a:normAutofit/>
          </a:bodyPr>
          <a:lstStyle/>
          <a:p>
            <a:r>
              <a:rPr lang="en-US" sz="2000" dirty="0" smtClean="0"/>
              <a:t>There are more than 2,000 types of viral disease known for plants and they account for about $1.5 billion loss each year in agricultural and horticultural crop destruction. </a:t>
            </a:r>
          </a:p>
          <a:p>
            <a:r>
              <a:rPr lang="en-US" sz="2000" dirty="0" smtClean="0"/>
              <a:t>Common symptoms of viral destruction are: bleached or brown spots on leaves and fruits, stunted growth, and damaged flowers or roots. </a:t>
            </a:r>
          </a:p>
          <a:p>
            <a:r>
              <a:rPr lang="en-US" sz="2000" dirty="0" smtClean="0"/>
              <a:t>Plant viruses are basically the same as animal viruses. Most plant viruses discovered, including the tobacco mosaic virus, have an RNA genome. </a:t>
            </a:r>
          </a:p>
        </p:txBody>
      </p:sp>
      <p:sp>
        <p:nvSpPr>
          <p:cNvPr id="2" name="Title 1"/>
          <p:cNvSpPr>
            <a:spLocks noGrp="1"/>
          </p:cNvSpPr>
          <p:nvPr>
            <p:ph type="title"/>
          </p:nvPr>
        </p:nvSpPr>
        <p:spPr/>
        <p:txBody>
          <a:bodyPr>
            <a:normAutofit/>
          </a:bodyPr>
          <a:lstStyle/>
          <a:p>
            <a:r>
              <a:rPr lang="en-US" sz="3600" dirty="0" smtClean="0"/>
              <a:t>Viral Disease in Plants</a:t>
            </a:r>
            <a:endParaRPr lang="en-US" sz="36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493837"/>
            <a:ext cx="8229600" cy="5364163"/>
          </a:xfrm>
        </p:spPr>
        <p:txBody>
          <a:bodyPr>
            <a:normAutofit/>
          </a:bodyPr>
          <a:lstStyle/>
          <a:p>
            <a:r>
              <a:rPr lang="en-US" sz="2000" dirty="0" smtClean="0"/>
              <a:t>Plant viral disease spread by two major routes;</a:t>
            </a:r>
          </a:p>
          <a:p>
            <a:r>
              <a:rPr lang="en-US" sz="2000" b="1" dirty="0" smtClean="0">
                <a:solidFill>
                  <a:srgbClr val="FF0000"/>
                </a:solidFill>
              </a:rPr>
              <a:t>Horizontal transmission</a:t>
            </a:r>
            <a:r>
              <a:rPr lang="en-US" sz="2000" dirty="0" smtClean="0"/>
              <a:t>-where a plant is infected from an external source of the virus and spreads to another plant.</a:t>
            </a:r>
          </a:p>
          <a:p>
            <a:pPr marL="0" indent="0">
              <a:buNone/>
            </a:pPr>
            <a:r>
              <a:rPr lang="en-US" sz="2400" dirty="0"/>
              <a:t>	</a:t>
            </a:r>
            <a:r>
              <a:rPr lang="en-US" sz="1600" dirty="0" smtClean="0"/>
              <a:t>The plant is more susceptible to damages by wind, injury, and insects.</a:t>
            </a:r>
            <a:endParaRPr lang="en-US" sz="1600" dirty="0"/>
          </a:p>
          <a:p>
            <a:r>
              <a:rPr lang="en-US" sz="2000" b="1" dirty="0" smtClean="0">
                <a:solidFill>
                  <a:srgbClr val="FF0000"/>
                </a:solidFill>
              </a:rPr>
              <a:t>Vertical transmission</a:t>
            </a:r>
            <a:r>
              <a:rPr lang="en-US" sz="2000" dirty="0" smtClean="0"/>
              <a:t>-in which a plant inherits a viral infection from a parent. </a:t>
            </a:r>
            <a:endParaRPr lang="en-US" sz="2000" dirty="0"/>
          </a:p>
          <a:p>
            <a:pPr marL="0" indent="0">
              <a:buNone/>
            </a:pPr>
            <a:r>
              <a:rPr lang="en-US" sz="2400" dirty="0" smtClean="0"/>
              <a:t>	</a:t>
            </a:r>
            <a:r>
              <a:rPr lang="en-US" sz="1600" dirty="0" smtClean="0"/>
              <a:t>Asexual propagation or sexual reproduction.</a:t>
            </a:r>
            <a:endParaRPr lang="en-US" sz="2400" dirty="0" smtClean="0"/>
          </a:p>
          <a:p>
            <a:r>
              <a:rPr lang="en-US" sz="2000" dirty="0" smtClean="0"/>
              <a:t>Once a virus enters a plant cell and begins reproducing, viral components can spread throughout the plant by passing through cytoplasmic connection. </a:t>
            </a:r>
            <a:endParaRPr lang="en-US" sz="2000" dirty="0"/>
          </a:p>
          <a:p>
            <a:endParaRPr lang="en-US" sz="2400" dirty="0" smtClean="0"/>
          </a:p>
        </p:txBody>
      </p:sp>
      <p:sp>
        <p:nvSpPr>
          <p:cNvPr id="2" name="TextBox 1"/>
          <p:cNvSpPr txBox="1"/>
          <p:nvPr/>
        </p:nvSpPr>
        <p:spPr>
          <a:xfrm>
            <a:off x="457200" y="533400"/>
            <a:ext cx="4343400" cy="523220"/>
          </a:xfrm>
          <a:prstGeom prst="rect">
            <a:avLst/>
          </a:prstGeom>
          <a:noFill/>
        </p:spPr>
        <p:txBody>
          <a:bodyPr wrap="square" rtlCol="0">
            <a:spAutoFit/>
          </a:bodyPr>
          <a:lstStyle/>
          <a:p>
            <a:r>
              <a:rPr lang="en-US" sz="2800" dirty="0" smtClean="0"/>
              <a:t>Virus Diseases in Plants</a:t>
            </a:r>
            <a:endParaRPr lang="en-US" sz="2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endParaRPr lang="en-US" dirty="0"/>
          </a:p>
        </p:txBody>
      </p:sp>
      <p:pic>
        <p:nvPicPr>
          <p:cNvPr id="4" name="Picture 7" descr="19_10-PlantViralInfect-U"/>
          <p:cNvPicPr>
            <a:picLocks noChangeAspect="1" noChangeArrowheads="1"/>
          </p:cNvPicPr>
          <p:nvPr/>
        </p:nvPicPr>
        <p:blipFill>
          <a:blip r:embed="rId3" cstate="print"/>
          <a:srcRect/>
          <a:stretch>
            <a:fillRect/>
          </a:stretch>
        </p:blipFill>
        <p:spPr bwMode="auto">
          <a:xfrm>
            <a:off x="304800" y="304800"/>
            <a:ext cx="8561387" cy="6042025"/>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352426" y="1981200"/>
            <a:ext cx="7680960" cy="4206240"/>
          </a:xfrm>
        </p:spPr>
        <p:txBody>
          <a:bodyPr>
            <a:normAutofit/>
          </a:bodyPr>
          <a:lstStyle/>
          <a:p>
            <a:r>
              <a:rPr lang="en-US" sz="2000" dirty="0" smtClean="0"/>
              <a:t>Circular RNA molecules that infect plants, are known as </a:t>
            </a:r>
            <a:r>
              <a:rPr lang="en-US" sz="2000" b="1" dirty="0" smtClean="0">
                <a:solidFill>
                  <a:srgbClr val="FF0000"/>
                </a:solidFill>
              </a:rPr>
              <a:t>viroids</a:t>
            </a:r>
            <a:r>
              <a:rPr lang="en-US" sz="2000" b="1" dirty="0" smtClean="0"/>
              <a:t>.</a:t>
            </a:r>
          </a:p>
          <a:p>
            <a:pPr lvl="1"/>
            <a:r>
              <a:rPr lang="en-US" sz="2000" dirty="0" smtClean="0"/>
              <a:t>One viroid disease has killed over 10 million coconut palms in the Philippines.</a:t>
            </a:r>
          </a:p>
          <a:p>
            <a:r>
              <a:rPr lang="en-US" dirty="0" smtClean="0"/>
              <a:t>Viroids do not encode proteins but can replicate in host plant cells, using cellular enzymes. These small RNA molecules cause errors in regulatory systems that control plant growth.</a:t>
            </a:r>
          </a:p>
          <a:p>
            <a:r>
              <a:rPr lang="en-US" sz="2000" b="1" dirty="0" smtClean="0">
                <a:solidFill>
                  <a:srgbClr val="FF0000"/>
                </a:solidFill>
              </a:rPr>
              <a:t>Prions</a:t>
            </a:r>
            <a:r>
              <a:rPr lang="en-US" sz="2000" dirty="0" smtClean="0"/>
              <a:t>, which</a:t>
            </a:r>
            <a:r>
              <a:rPr lang="en-US" sz="2000" dirty="0"/>
              <a:t> </a:t>
            </a:r>
            <a:r>
              <a:rPr lang="en-US" sz="2000" dirty="0" smtClean="0"/>
              <a:t>cause degenerative brain disease, include scrapie in sheep, mad cow disease, and Creutzfeldt-Jakob disease in humans.</a:t>
            </a:r>
          </a:p>
          <a:p>
            <a:r>
              <a:rPr lang="en-US" sz="2000" dirty="0" smtClean="0"/>
              <a:t>Prions are most likely transmitted in food</a:t>
            </a:r>
            <a:endParaRPr lang="en-US" sz="2000" dirty="0"/>
          </a:p>
        </p:txBody>
      </p:sp>
      <p:sp>
        <p:nvSpPr>
          <p:cNvPr id="2" name="Title 1"/>
          <p:cNvSpPr>
            <a:spLocks noGrp="1"/>
          </p:cNvSpPr>
          <p:nvPr>
            <p:ph type="title"/>
          </p:nvPr>
        </p:nvSpPr>
        <p:spPr>
          <a:xfrm>
            <a:off x="381000" y="457200"/>
            <a:ext cx="7680960" cy="1066800"/>
          </a:xfrm>
        </p:spPr>
        <p:txBody>
          <a:bodyPr>
            <a:normAutofit fontScale="90000"/>
          </a:bodyPr>
          <a:lstStyle/>
          <a:p>
            <a:r>
              <a:rPr lang="en-US" sz="4000" dirty="0" smtClean="0"/>
              <a:t>Viroids and Prions: The Simplest Infectious Agents. </a:t>
            </a:r>
            <a:endParaRPr lang="en-US" sz="40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609600"/>
            <a:ext cx="8229600" cy="5516563"/>
          </a:xfrm>
        </p:spPr>
        <p:txBody>
          <a:bodyPr>
            <a:normAutofit/>
          </a:bodyPr>
          <a:lstStyle/>
          <a:p>
            <a:r>
              <a:rPr lang="en-US" sz="2000" dirty="0" smtClean="0"/>
              <a:t>How can a protein which cannot replicate itself, be a transmissible pathogen?</a:t>
            </a:r>
          </a:p>
          <a:p>
            <a:pPr lvl="1"/>
            <a:r>
              <a:rPr lang="en-US" sz="2000" b="1" dirty="0" smtClean="0">
                <a:solidFill>
                  <a:srgbClr val="FF0000"/>
                </a:solidFill>
              </a:rPr>
              <a:t>A prion is a misfolded form of a protein normally present in brain cells</a:t>
            </a:r>
            <a:r>
              <a:rPr lang="en-US" sz="2000" dirty="0" smtClean="0">
                <a:solidFill>
                  <a:srgbClr val="FF0000"/>
                </a:solidFill>
              </a:rPr>
              <a:t>. </a:t>
            </a:r>
            <a:endParaRPr lang="en-US" sz="2000" dirty="0">
              <a:solidFill>
                <a:srgbClr val="FF0000"/>
              </a:solidFill>
            </a:endParaRPr>
          </a:p>
          <a:p>
            <a:pPr lvl="1"/>
            <a:r>
              <a:rPr lang="en-US" sz="2000" dirty="0" smtClean="0"/>
              <a:t>The prion converts normal protein to prion version, triggering chain reactions, eventually leading to an increase in numbers.</a:t>
            </a:r>
            <a:endParaRPr lang="en-US" sz="2000" dirty="0"/>
          </a:p>
        </p:txBody>
      </p:sp>
      <p:pic>
        <p:nvPicPr>
          <p:cNvPr id="4" name="Picture 7" descr="19_11PrionPropagation-U"/>
          <p:cNvPicPr>
            <a:picLocks noChangeAspect="1" noChangeArrowheads="1"/>
          </p:cNvPicPr>
          <p:nvPr/>
        </p:nvPicPr>
        <p:blipFill>
          <a:blip r:embed="rId3" cstate="print"/>
          <a:srcRect/>
          <a:stretch>
            <a:fillRect/>
          </a:stretch>
        </p:blipFill>
        <p:spPr bwMode="auto">
          <a:xfrm>
            <a:off x="304800" y="3352800"/>
            <a:ext cx="8555037" cy="30480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Note that all my information and data, I used from the book, </a:t>
            </a:r>
            <a:r>
              <a:rPr lang="en-US" sz="2000" u="sng" dirty="0" smtClean="0"/>
              <a:t>Biology-seventh edition, </a:t>
            </a:r>
            <a:r>
              <a:rPr lang="en-US" sz="2000" dirty="0" smtClean="0"/>
              <a:t>as well as from the pictures and figures from the power points.</a:t>
            </a:r>
            <a:endParaRPr lang="en-US" sz="2000" u="sn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19_02TobaccoMosaicDisease-U"/>
          <p:cNvPicPr>
            <a:picLocks noGrp="1" noChangeAspect="1" noChangeArrowheads="1"/>
          </p:cNvPicPr>
          <p:nvPr>
            <p:ph sz="quarter" idx="13"/>
          </p:nvPr>
        </p:nvPicPr>
        <p:blipFill>
          <a:blip r:embed="rId3" cstate="print"/>
          <a:srcRect/>
          <a:stretch>
            <a:fillRect/>
          </a:stretch>
        </p:blipFill>
        <p:spPr bwMode="auto">
          <a:xfrm>
            <a:off x="1600200" y="96382"/>
            <a:ext cx="6324600" cy="6761618"/>
          </a:xfrm>
          <a:prstGeom prst="rect">
            <a:avLst/>
          </a:prstGeom>
          <a:noFill/>
          <a:ln w="9525">
            <a:noFill/>
            <a:miter lim="800000"/>
            <a:headEnd/>
            <a:tailEnd/>
          </a:ln>
        </p:spPr>
      </p:pic>
      <p:sp>
        <p:nvSpPr>
          <p:cNvPr id="7" name="Text Box 18"/>
          <p:cNvSpPr txBox="1">
            <a:spLocks noChangeArrowheads="1"/>
          </p:cNvSpPr>
          <p:nvPr/>
        </p:nvSpPr>
        <p:spPr bwMode="auto">
          <a:xfrm>
            <a:off x="1905000" y="2743200"/>
            <a:ext cx="1506537" cy="1431925"/>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Extracted sap</a:t>
            </a:r>
          </a:p>
          <a:p>
            <a:pPr>
              <a:lnSpc>
                <a:spcPct val="85000"/>
              </a:lnSpc>
            </a:pPr>
            <a:r>
              <a:rPr kumimoji="0" lang="en-US" sz="1800" b="1" dirty="0">
                <a:solidFill>
                  <a:schemeClr val="bg1"/>
                </a:solidFill>
                <a:ea typeface="ヒラギノ角ゴ Pro W3" pitchFamily="48" charset="-128"/>
              </a:rPr>
              <a:t>from tobacco</a:t>
            </a:r>
          </a:p>
          <a:p>
            <a:pPr>
              <a:lnSpc>
                <a:spcPct val="85000"/>
              </a:lnSpc>
            </a:pPr>
            <a:r>
              <a:rPr kumimoji="0" lang="en-US" sz="1800" b="1" dirty="0">
                <a:solidFill>
                  <a:schemeClr val="bg1"/>
                </a:solidFill>
                <a:ea typeface="ヒラギノ角ゴ Pro W3" pitchFamily="48" charset="-128"/>
              </a:rPr>
              <a:t>plant with</a:t>
            </a:r>
          </a:p>
          <a:p>
            <a:pPr>
              <a:lnSpc>
                <a:spcPct val="85000"/>
              </a:lnSpc>
            </a:pPr>
            <a:r>
              <a:rPr kumimoji="0" lang="en-US" sz="1800" b="1" dirty="0">
                <a:solidFill>
                  <a:schemeClr val="bg1"/>
                </a:solidFill>
                <a:ea typeface="ヒラギノ角ゴ Pro W3" pitchFamily="48" charset="-128"/>
              </a:rPr>
              <a:t>tobacco</a:t>
            </a:r>
          </a:p>
          <a:p>
            <a:pPr>
              <a:lnSpc>
                <a:spcPct val="85000"/>
              </a:lnSpc>
            </a:pPr>
            <a:r>
              <a:rPr kumimoji="0" lang="en-US" sz="1800" b="1" dirty="0">
                <a:solidFill>
                  <a:schemeClr val="bg1"/>
                </a:solidFill>
                <a:ea typeface="ヒラギノ角ゴ Pro W3" pitchFamily="48" charset="-128"/>
              </a:rPr>
              <a:t>mosaic </a:t>
            </a:r>
          </a:p>
          <a:p>
            <a:pPr>
              <a:lnSpc>
                <a:spcPct val="85000"/>
              </a:lnSpc>
            </a:pPr>
            <a:r>
              <a:rPr kumimoji="0" lang="en-US" sz="1800" b="1" dirty="0">
                <a:solidFill>
                  <a:schemeClr val="bg1"/>
                </a:solidFill>
                <a:ea typeface="ヒラギノ角ゴ Pro W3" pitchFamily="48" charset="-128"/>
              </a:rPr>
              <a:t>disease</a:t>
            </a:r>
          </a:p>
        </p:txBody>
      </p:sp>
      <p:sp>
        <p:nvSpPr>
          <p:cNvPr id="8" name="Text Box 19"/>
          <p:cNvSpPr txBox="1">
            <a:spLocks noChangeArrowheads="1"/>
          </p:cNvSpPr>
          <p:nvPr/>
        </p:nvSpPr>
        <p:spPr bwMode="auto">
          <a:xfrm>
            <a:off x="3938588" y="2835275"/>
            <a:ext cx="1284287" cy="1431925"/>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Passed sap</a:t>
            </a:r>
          </a:p>
          <a:p>
            <a:pPr>
              <a:lnSpc>
                <a:spcPct val="85000"/>
              </a:lnSpc>
            </a:pPr>
            <a:r>
              <a:rPr kumimoji="0" lang="en-US" sz="1800" b="1" dirty="0">
                <a:solidFill>
                  <a:schemeClr val="bg1"/>
                </a:solidFill>
                <a:ea typeface="ヒラギノ角ゴ Pro W3" pitchFamily="48" charset="-128"/>
              </a:rPr>
              <a:t>through a</a:t>
            </a:r>
          </a:p>
          <a:p>
            <a:pPr>
              <a:lnSpc>
                <a:spcPct val="85000"/>
              </a:lnSpc>
            </a:pPr>
            <a:r>
              <a:rPr kumimoji="0" lang="en-US" sz="1800" b="1" dirty="0">
                <a:solidFill>
                  <a:schemeClr val="bg1"/>
                </a:solidFill>
                <a:ea typeface="ヒラギノ角ゴ Pro W3" pitchFamily="48" charset="-128"/>
              </a:rPr>
              <a:t>porcelain </a:t>
            </a:r>
          </a:p>
          <a:p>
            <a:pPr>
              <a:lnSpc>
                <a:spcPct val="85000"/>
              </a:lnSpc>
            </a:pPr>
            <a:r>
              <a:rPr kumimoji="0" lang="en-US" sz="1800" b="1" dirty="0">
                <a:solidFill>
                  <a:schemeClr val="bg1"/>
                </a:solidFill>
                <a:ea typeface="ヒラギノ角ゴ Pro W3" pitchFamily="48" charset="-128"/>
              </a:rPr>
              <a:t>filter known</a:t>
            </a:r>
          </a:p>
          <a:p>
            <a:pPr>
              <a:lnSpc>
                <a:spcPct val="85000"/>
              </a:lnSpc>
            </a:pPr>
            <a:r>
              <a:rPr kumimoji="0" lang="en-US" sz="1800" b="1" dirty="0">
                <a:solidFill>
                  <a:schemeClr val="bg1"/>
                </a:solidFill>
                <a:ea typeface="ヒラギノ角ゴ Pro W3" pitchFamily="48" charset="-128"/>
              </a:rPr>
              <a:t>to trap</a:t>
            </a:r>
          </a:p>
          <a:p>
            <a:pPr>
              <a:lnSpc>
                <a:spcPct val="85000"/>
              </a:lnSpc>
            </a:pPr>
            <a:r>
              <a:rPr kumimoji="0" lang="en-US" sz="1800" b="1" dirty="0">
                <a:solidFill>
                  <a:schemeClr val="bg1"/>
                </a:solidFill>
                <a:ea typeface="ヒラギノ角ゴ Pro W3" pitchFamily="48" charset="-128"/>
              </a:rPr>
              <a:t>bacteria</a:t>
            </a:r>
          </a:p>
        </p:txBody>
      </p:sp>
      <p:sp>
        <p:nvSpPr>
          <p:cNvPr id="9" name="Text Box 20"/>
          <p:cNvSpPr txBox="1">
            <a:spLocks noChangeArrowheads="1"/>
          </p:cNvSpPr>
          <p:nvPr/>
        </p:nvSpPr>
        <p:spPr bwMode="auto">
          <a:xfrm>
            <a:off x="5676900" y="2835275"/>
            <a:ext cx="1728788" cy="796925"/>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Rubbed filtered</a:t>
            </a:r>
          </a:p>
          <a:p>
            <a:pPr>
              <a:lnSpc>
                <a:spcPct val="85000"/>
              </a:lnSpc>
            </a:pPr>
            <a:r>
              <a:rPr kumimoji="0" lang="en-US" sz="1800" b="1" dirty="0">
                <a:solidFill>
                  <a:schemeClr val="bg1"/>
                </a:solidFill>
                <a:ea typeface="ヒラギノ角ゴ Pro W3" pitchFamily="48" charset="-128"/>
              </a:rPr>
              <a:t>sap on healthy</a:t>
            </a:r>
          </a:p>
          <a:p>
            <a:pPr>
              <a:lnSpc>
                <a:spcPct val="85000"/>
              </a:lnSpc>
            </a:pPr>
            <a:r>
              <a:rPr kumimoji="0" lang="en-US" sz="1800" b="1" dirty="0">
                <a:solidFill>
                  <a:schemeClr val="bg1"/>
                </a:solidFill>
                <a:ea typeface="ヒラギノ角ゴ Pro W3" pitchFamily="48" charset="-128"/>
              </a:rPr>
              <a:t>tobacco plants</a:t>
            </a:r>
          </a:p>
        </p:txBody>
      </p:sp>
      <p:sp>
        <p:nvSpPr>
          <p:cNvPr id="10" name="Text Box 22"/>
          <p:cNvSpPr txBox="1">
            <a:spLocks noChangeArrowheads="1"/>
          </p:cNvSpPr>
          <p:nvPr/>
        </p:nvSpPr>
        <p:spPr bwMode="auto">
          <a:xfrm>
            <a:off x="3713163" y="6099175"/>
            <a:ext cx="1785937" cy="517525"/>
          </a:xfrm>
          <a:prstGeom prst="rect">
            <a:avLst/>
          </a:prstGeom>
          <a:noFill/>
          <a:ln w="9525">
            <a:noFill/>
            <a:miter lim="800000"/>
            <a:headEnd/>
            <a:tailEnd/>
          </a:ln>
        </p:spPr>
        <p:txBody>
          <a:bodyPr wrap="none" lIns="0" tIns="0" rIns="0" bIns="0"/>
          <a:lstStyle/>
          <a:p>
            <a:pPr>
              <a:lnSpc>
                <a:spcPct val="80000"/>
              </a:lnSpc>
            </a:pPr>
            <a:r>
              <a:rPr kumimoji="0" lang="en-US" sz="1800" b="1" dirty="0">
                <a:solidFill>
                  <a:schemeClr val="bg1"/>
                </a:solidFill>
                <a:ea typeface="ヒラギノ角ゴ Pro W3" pitchFamily="48" charset="-128"/>
              </a:rPr>
              <a:t>Healthy plants</a:t>
            </a:r>
          </a:p>
          <a:p>
            <a:pPr>
              <a:lnSpc>
                <a:spcPct val="85000"/>
              </a:lnSpc>
            </a:pPr>
            <a:r>
              <a:rPr kumimoji="0" lang="en-US" sz="1800" b="1" dirty="0">
                <a:solidFill>
                  <a:schemeClr val="bg1"/>
                </a:solidFill>
                <a:ea typeface="ヒラギノ角ゴ Pro W3" pitchFamily="48" charset="-128"/>
              </a:rPr>
              <a:t>became infected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524000"/>
            <a:ext cx="8229600" cy="5059363"/>
          </a:xfrm>
        </p:spPr>
        <p:txBody>
          <a:bodyPr>
            <a:normAutofit/>
          </a:bodyPr>
          <a:lstStyle/>
          <a:p>
            <a:pPr marL="0" indent="0">
              <a:buNone/>
            </a:pPr>
            <a:r>
              <a:rPr lang="en-US" sz="2000" dirty="0" smtClean="0"/>
              <a:t>This hypothesis was proved a decade later when Dimitri Ivanowsky,  passed sap from the infected tobacco plant through a filter, designed to remove bacteria. </a:t>
            </a:r>
            <a:endParaRPr lang="en-US" sz="2000" dirty="0"/>
          </a:p>
          <a:p>
            <a:r>
              <a:rPr lang="en-US" sz="2000" dirty="0" smtClean="0"/>
              <a:t>After filtering the sap still created the mosaic disease.</a:t>
            </a:r>
          </a:p>
          <a:p>
            <a:r>
              <a:rPr lang="en-US" sz="2000" dirty="0" smtClean="0"/>
              <a:t>Ivanowsky hypothesized that bacteria cause tobacco mosaic disease. It might be that the bacteria was too small and so they filtered through. </a:t>
            </a:r>
          </a:p>
          <a:p>
            <a:r>
              <a:rPr lang="en-US" sz="2000" dirty="0" smtClean="0"/>
              <a:t>This was proven wrong when Martinus Beijerinck, a Dutch botanist, discovered that the infectious agent of the sap could reproduce. </a:t>
            </a:r>
          </a:p>
          <a:p>
            <a:r>
              <a:rPr lang="en-US" sz="2000" dirty="0" smtClean="0"/>
              <a:t>He rubbed plants with the filtered sap, and from these he infected plants, continuing this process through a series of infections. </a:t>
            </a:r>
          </a:p>
        </p:txBody>
      </p:sp>
      <p:sp>
        <p:nvSpPr>
          <p:cNvPr id="2" name="TextBox 1"/>
          <p:cNvSpPr txBox="1"/>
          <p:nvPr/>
        </p:nvSpPr>
        <p:spPr>
          <a:xfrm>
            <a:off x="825500" y="546100"/>
            <a:ext cx="3111500" cy="1077218"/>
          </a:xfrm>
          <a:prstGeom prst="rect">
            <a:avLst/>
          </a:prstGeom>
          <a:noFill/>
        </p:spPr>
        <p:txBody>
          <a:bodyPr wrap="square" rtlCol="0">
            <a:spAutoFit/>
          </a:bodyPr>
          <a:lstStyle/>
          <a:p>
            <a:r>
              <a:rPr lang="en-US" sz="2800" dirty="0" smtClean="0"/>
              <a:t>Discovery of Viruses</a:t>
            </a:r>
          </a:p>
          <a:p>
            <a:endParaRPr lang="en-US" dirty="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676400"/>
            <a:ext cx="8229600" cy="4906963"/>
          </a:xfrm>
        </p:spPr>
        <p:txBody>
          <a:bodyPr>
            <a:normAutofit/>
          </a:bodyPr>
          <a:lstStyle/>
          <a:p>
            <a:r>
              <a:rPr lang="en-US" sz="2000" dirty="0"/>
              <a:t>The bacteria must have been reproducing because the disease was undiluted after several transfers. </a:t>
            </a:r>
            <a:endParaRPr lang="en-US" sz="2000" dirty="0" smtClean="0"/>
          </a:p>
          <a:p>
            <a:r>
              <a:rPr lang="en-US" sz="2000" dirty="0" smtClean="0"/>
              <a:t>The pathogen had only reproduced within the host it infected.</a:t>
            </a:r>
          </a:p>
          <a:p>
            <a:r>
              <a:rPr lang="en-US" sz="2000" dirty="0" smtClean="0"/>
              <a:t>Unlike bacteria, this disease could not be cultivated in test tubes or Petri dishes.</a:t>
            </a:r>
          </a:p>
          <a:p>
            <a:r>
              <a:rPr lang="en-US" sz="2000" dirty="0" smtClean="0"/>
              <a:t>Beijerinck believed the mosaic disease was much smaller and simpler than bacteria.</a:t>
            </a:r>
          </a:p>
          <a:p>
            <a:r>
              <a:rPr lang="en-US" sz="2000" dirty="0" smtClean="0"/>
              <a:t>This was confirmed by Wendell Stanley, who crystallized the infectious particles, known as tobacco mosaic virus (TMV). </a:t>
            </a:r>
            <a:endParaRPr lang="en-US" sz="2000" dirty="0"/>
          </a:p>
        </p:txBody>
      </p:sp>
      <p:sp>
        <p:nvSpPr>
          <p:cNvPr id="2" name="TextBox 1"/>
          <p:cNvSpPr txBox="1"/>
          <p:nvPr/>
        </p:nvSpPr>
        <p:spPr>
          <a:xfrm>
            <a:off x="685800" y="609600"/>
            <a:ext cx="3657600" cy="523220"/>
          </a:xfrm>
          <a:prstGeom prst="rect">
            <a:avLst/>
          </a:prstGeom>
          <a:noFill/>
        </p:spPr>
        <p:txBody>
          <a:bodyPr wrap="square" rtlCol="0">
            <a:spAutoFit/>
          </a:bodyPr>
          <a:lstStyle/>
          <a:p>
            <a:r>
              <a:rPr lang="en-US" sz="2800" dirty="0" smtClean="0"/>
              <a:t>Discovery of Viruses</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The tiniest are only 20nm in diameter, where millions could fit on a pinhead. </a:t>
            </a:r>
          </a:p>
          <a:p>
            <a:r>
              <a:rPr lang="en-US" sz="2000" dirty="0" smtClean="0"/>
              <a:t>The largest are barely visible in light microscopes. </a:t>
            </a:r>
          </a:p>
          <a:p>
            <a:r>
              <a:rPr lang="en-US" sz="2000" dirty="0" smtClean="0"/>
              <a:t>The crystallization of a virus by Stanley was exciting news. </a:t>
            </a:r>
          </a:p>
          <a:p>
            <a:r>
              <a:rPr lang="en-US" sz="2000" dirty="0" smtClean="0"/>
              <a:t>The simplest cells can’t even aggregate into crystals.</a:t>
            </a:r>
          </a:p>
          <a:p>
            <a:pPr>
              <a:buNone/>
            </a:pPr>
            <a:r>
              <a:rPr lang="en-US" sz="2000" dirty="0" smtClean="0"/>
              <a:t>	-If viruses aren’t cells, what are they?</a:t>
            </a:r>
          </a:p>
          <a:p>
            <a:pPr>
              <a:buNone/>
            </a:pPr>
            <a:r>
              <a:rPr lang="en-US" sz="2000" dirty="0"/>
              <a:t>	</a:t>
            </a:r>
            <a:r>
              <a:rPr lang="en-US" sz="2000" dirty="0" smtClean="0"/>
              <a:t>	&gt;Viruses are infectious particles consisting of nucleic acid enclosed in a protein coat. </a:t>
            </a:r>
          </a:p>
        </p:txBody>
      </p:sp>
      <p:sp>
        <p:nvSpPr>
          <p:cNvPr id="2" name="Title 1"/>
          <p:cNvSpPr>
            <a:spLocks noGrp="1"/>
          </p:cNvSpPr>
          <p:nvPr>
            <p:ph type="title"/>
          </p:nvPr>
        </p:nvSpPr>
        <p:spPr/>
        <p:txBody>
          <a:bodyPr>
            <a:normAutofit/>
          </a:bodyPr>
          <a:lstStyle/>
          <a:p>
            <a:r>
              <a:rPr lang="en-US" sz="3600" dirty="0" smtClean="0"/>
              <a:t>Structure of Viruses</a:t>
            </a:r>
            <a:endParaRPr lang="en-US" sz="3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smtClean="0"/>
              <a:t> Viruses defy DNA’s double helix structure, they contain double stranded DNA, single stranded DNA, double stranded RNA, and singe stranded RNA</a:t>
            </a:r>
            <a:r>
              <a:rPr lang="en-US" sz="2000" dirty="0"/>
              <a:t> </a:t>
            </a:r>
            <a:r>
              <a:rPr lang="en-US" sz="2000" dirty="0" smtClean="0"/>
              <a:t>depending on their nucleic acids.</a:t>
            </a:r>
          </a:p>
          <a:p>
            <a:r>
              <a:rPr lang="en-US" sz="2000" dirty="0" smtClean="0"/>
              <a:t>The smallest virus has only 4 genes, while the largest has several hundreds.</a:t>
            </a:r>
          </a:p>
          <a:p>
            <a:r>
              <a:rPr lang="en-US" sz="2000" b="1" dirty="0" smtClean="0">
                <a:solidFill>
                  <a:srgbClr val="FF0000"/>
                </a:solidFill>
              </a:rPr>
              <a:t>Depending on the size and shape of the genomes capsid, will be how many genes it contains.</a:t>
            </a:r>
            <a:endParaRPr lang="en-US" sz="2000" b="1" dirty="0">
              <a:solidFill>
                <a:srgbClr val="FF0000"/>
              </a:solidFill>
            </a:endParaRPr>
          </a:p>
        </p:txBody>
      </p:sp>
      <p:sp>
        <p:nvSpPr>
          <p:cNvPr id="2" name="Title 1"/>
          <p:cNvSpPr>
            <a:spLocks noGrp="1"/>
          </p:cNvSpPr>
          <p:nvPr>
            <p:ph type="title"/>
          </p:nvPr>
        </p:nvSpPr>
        <p:spPr/>
        <p:txBody>
          <a:bodyPr/>
          <a:lstStyle/>
          <a:p>
            <a:r>
              <a:rPr lang="en-US" sz="3600" dirty="0" smtClean="0"/>
              <a:t>Structure of Viruses: </a:t>
            </a:r>
            <a:r>
              <a:rPr lang="en-US" sz="2800" dirty="0" smtClean="0"/>
              <a:t>Viral Genome</a:t>
            </a:r>
            <a:endParaRPr lang="en-US"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910</TotalTime>
  <Words>2808</Words>
  <Application>Microsoft Office PowerPoint</Application>
  <PresentationFormat>On-screen Show (4:3)</PresentationFormat>
  <Paragraphs>373</Paragraphs>
  <Slides>45</Slides>
  <Notes>45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Mylar</vt:lpstr>
      <vt:lpstr>The Genetics of Viruses and Bacteria</vt:lpstr>
      <vt:lpstr>Slide 2</vt:lpstr>
      <vt:lpstr>Slide 3</vt:lpstr>
      <vt:lpstr>Discovery of Viruses: Scientific Inquiry</vt:lpstr>
      <vt:lpstr>Slide 5</vt:lpstr>
      <vt:lpstr>Slide 6</vt:lpstr>
      <vt:lpstr>Slide 7</vt:lpstr>
      <vt:lpstr>Structure of Viruses</vt:lpstr>
      <vt:lpstr>Structure of Viruses: Viral Genome</vt:lpstr>
      <vt:lpstr>Structures of Viruses: Capsids and Envelopes</vt:lpstr>
      <vt:lpstr>Slide 11</vt:lpstr>
      <vt:lpstr>General Features of Viral Reproductive Cycles</vt:lpstr>
      <vt:lpstr>Slide 13</vt:lpstr>
      <vt:lpstr>Slide 14</vt:lpstr>
      <vt:lpstr>Slide 15</vt:lpstr>
      <vt:lpstr>Reproductive Cycle of Phages</vt:lpstr>
      <vt:lpstr>Slide 17</vt:lpstr>
      <vt:lpstr>Slide 18</vt:lpstr>
      <vt:lpstr>Slide 19</vt:lpstr>
      <vt:lpstr>Slide 20</vt:lpstr>
      <vt:lpstr>Slide 21</vt:lpstr>
      <vt:lpstr>Slide 22</vt:lpstr>
      <vt:lpstr>Lysogenic Cycle</vt:lpstr>
      <vt:lpstr>Slide 24</vt:lpstr>
      <vt:lpstr>Slide 25</vt:lpstr>
      <vt:lpstr>Slide 26</vt:lpstr>
      <vt:lpstr>Slide 27</vt:lpstr>
      <vt:lpstr>Reproductive Cycle of Animal Viruses</vt:lpstr>
      <vt:lpstr>Viral Envelopes</vt:lpstr>
      <vt:lpstr>Slide 30</vt:lpstr>
      <vt:lpstr>Slide 31</vt:lpstr>
      <vt:lpstr>Slide 32</vt:lpstr>
      <vt:lpstr>Slide 33</vt:lpstr>
      <vt:lpstr>Evolution of Viruses</vt:lpstr>
      <vt:lpstr>Viruses, viroids, and prions are formidable pathogens in animal and plants</vt:lpstr>
      <vt:lpstr>Slide 36</vt:lpstr>
      <vt:lpstr>Slide 37</vt:lpstr>
      <vt:lpstr>Emerging Viruses</vt:lpstr>
      <vt:lpstr>Slide 39</vt:lpstr>
      <vt:lpstr>Viral Disease in Plants</vt:lpstr>
      <vt:lpstr>Slide 41</vt:lpstr>
      <vt:lpstr>Slide 42</vt:lpstr>
      <vt:lpstr>Viroids and Prions: The Simplest Infectious Agents. </vt:lpstr>
      <vt:lpstr>Slide 44</vt:lpstr>
      <vt:lpstr>Slide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Genetics of Viruses and Bacteria</dc:title>
  <dc:creator>Owner</dc:creator>
  <cp:lastModifiedBy>rgibsonbrown</cp:lastModifiedBy>
  <cp:revision>48</cp:revision>
  <cp:lastPrinted>2010-12-13T01:33:04Z</cp:lastPrinted>
  <dcterms:created xsi:type="dcterms:W3CDTF">2010-11-22T00:01:44Z</dcterms:created>
  <dcterms:modified xsi:type="dcterms:W3CDTF">2010-12-14T18:09:07Z</dcterms:modified>
</cp:coreProperties>
</file>